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4"/>
    <p:sldMasterId id="2147483708" r:id="rId5"/>
  </p:sldMasterIdLst>
  <p:notesMasterIdLst>
    <p:notesMasterId r:id="rId45"/>
  </p:notesMasterIdLst>
  <p:handoutMasterIdLst>
    <p:handoutMasterId r:id="rId46"/>
  </p:handoutMasterIdLst>
  <p:sldIdLst>
    <p:sldId id="548" r:id="rId6"/>
    <p:sldId id="406" r:id="rId7"/>
    <p:sldId id="549" r:id="rId8"/>
    <p:sldId id="550" r:id="rId9"/>
    <p:sldId id="551" r:id="rId10"/>
    <p:sldId id="560" r:id="rId11"/>
    <p:sldId id="552" r:id="rId12"/>
    <p:sldId id="563" r:id="rId13"/>
    <p:sldId id="562" r:id="rId14"/>
    <p:sldId id="564" r:id="rId15"/>
    <p:sldId id="553" r:id="rId16"/>
    <p:sldId id="554" r:id="rId17"/>
    <p:sldId id="260" r:id="rId18"/>
    <p:sldId id="261" r:id="rId19"/>
    <p:sldId id="295" r:id="rId20"/>
    <p:sldId id="293" r:id="rId21"/>
    <p:sldId id="294" r:id="rId22"/>
    <p:sldId id="262" r:id="rId23"/>
    <p:sldId id="282" r:id="rId24"/>
    <p:sldId id="281" r:id="rId25"/>
    <p:sldId id="280" r:id="rId26"/>
    <p:sldId id="263" r:id="rId27"/>
    <p:sldId id="283" r:id="rId28"/>
    <p:sldId id="286" r:id="rId29"/>
    <p:sldId id="287" r:id="rId30"/>
    <p:sldId id="278" r:id="rId31"/>
    <p:sldId id="273" r:id="rId32"/>
    <p:sldId id="277" r:id="rId33"/>
    <p:sldId id="276" r:id="rId34"/>
    <p:sldId id="275" r:id="rId35"/>
    <p:sldId id="269" r:id="rId36"/>
    <p:sldId id="296" r:id="rId37"/>
    <p:sldId id="555" r:id="rId38"/>
    <p:sldId id="559" r:id="rId39"/>
    <p:sldId id="565" r:id="rId40"/>
    <p:sldId id="558" r:id="rId41"/>
    <p:sldId id="566" r:id="rId42"/>
    <p:sldId id="556" r:id="rId43"/>
    <p:sldId id="557" r:id="rId44"/>
  </p:sldIdLst>
  <p:sldSz cx="12192000" cy="6858000"/>
  <p:notesSz cx="7104063" cy="10234613"/>
  <p:embeddedFontLst>
    <p:embeddedFont>
      <p:font typeface="Arial Black" panose="020B0A04020102020204" pitchFamily="34" charset="0"/>
      <p:bold r:id="rId47"/>
    </p:embeddedFont>
    <p:embeddedFont>
      <p:font typeface="BIZ UDPゴシック" panose="020B0400000000000000" pitchFamily="50" charset="-128"/>
      <p:regular r:id="rId48"/>
      <p:bold r:id="rId49"/>
    </p:embeddedFont>
    <p:embeddedFont>
      <p:font typeface="Bookman Old Style" panose="02050604050505020204" pitchFamily="18"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HGP創英角ｺﾞｼｯｸUB" panose="020B0900000000000000" pitchFamily="50" charset="-128"/>
      <p:regular r:id="rId60"/>
    </p:embeddedFont>
    <p:embeddedFont>
      <p:font typeface="Rockwell" panose="02060603020205020403" pitchFamily="18" charset="0"/>
      <p:regular r:id="rId61"/>
      <p:bold r:id="rId62"/>
      <p:italic r:id="rId63"/>
      <p:boldItalic r:id="rId64"/>
    </p:embeddedFont>
    <p:embeddedFont>
      <p:font typeface="メイリオ" panose="020B0604030504040204" pitchFamily="50" charset="-128"/>
      <p:regular r:id="rId65"/>
      <p:bold r:id="rId66"/>
      <p:italic r:id="rId67"/>
      <p:boldItalic r:id="rId68"/>
    </p:embeddedFont>
    <p:embeddedFont>
      <p:font typeface="游ゴシック" panose="020B0400000000000000" pitchFamily="50" charset="-128"/>
      <p:regular r:id="rId69"/>
      <p:bold r:id="rId7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7469" userDrawn="1">
          <p15:clr>
            <a:srgbClr val="A4A3A4"/>
          </p15:clr>
        </p15:guide>
        <p15:guide id="7" orient="horz" pos="2564" userDrawn="1">
          <p15:clr>
            <a:srgbClr val="A4A3A4"/>
          </p15:clr>
        </p15:guide>
        <p15:guide id="8" pos="3840" userDrawn="1">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68"/>
    <a:srgbClr val="06ECA5"/>
    <a:srgbClr val="F9F07B"/>
    <a:srgbClr val="5B9BD5"/>
    <a:srgbClr val="18DA79"/>
    <a:srgbClr val="F38603"/>
    <a:srgbClr val="FFA401"/>
    <a:srgbClr val="3D50AD"/>
    <a:srgbClr val="007BA5"/>
    <a:srgbClr val="F6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8" autoAdjust="0"/>
    <p:restoredTop sz="93367" autoAdjust="0"/>
  </p:normalViewPr>
  <p:slideViewPr>
    <p:cSldViewPr snapToGrid="0" showGuides="1">
      <p:cViewPr varScale="1">
        <p:scale>
          <a:sx n="89" d="100"/>
          <a:sy n="89" d="100"/>
        </p:scale>
        <p:origin x="708" y="78"/>
      </p:cViewPr>
      <p:guideLst>
        <p:guide pos="7469"/>
        <p:guide orient="horz" pos="2564"/>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2" d="100"/>
          <a:sy n="82" d="100"/>
        </p:scale>
        <p:origin x="3984" y="96"/>
      </p:cViewPr>
      <p:guideLst>
        <p:guide orient="horz" pos="3225"/>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3.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2.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3078163" cy="512763"/>
          </a:xfrm>
          <a:prstGeom prst="rect">
            <a:avLst/>
          </a:prstGeom>
        </p:spPr>
        <p:txBody>
          <a:bodyPr vert="horz" lIns="91433" tIns="45716" rIns="91433" bIns="45716" rtlCol="0"/>
          <a:lstStyle>
            <a:lvl1pPr algn="l">
              <a:defRPr sz="1100"/>
            </a:lvl1pPr>
          </a:lstStyle>
          <a:p>
            <a:endParaRPr kumimoji="1" lang="ja-JP" altLang="en-US"/>
          </a:p>
        </p:txBody>
      </p:sp>
      <p:sp>
        <p:nvSpPr>
          <p:cNvPr id="3" name="日付プレースホルダー 2"/>
          <p:cNvSpPr>
            <a:spLocks noGrp="1"/>
          </p:cNvSpPr>
          <p:nvPr>
            <p:ph type="dt" sz="quarter" idx="1"/>
          </p:nvPr>
        </p:nvSpPr>
        <p:spPr>
          <a:xfrm>
            <a:off x="4024313" y="1"/>
            <a:ext cx="3078162" cy="512763"/>
          </a:xfrm>
          <a:prstGeom prst="rect">
            <a:avLst/>
          </a:prstGeom>
        </p:spPr>
        <p:txBody>
          <a:bodyPr vert="horz" lIns="91433" tIns="45716" rIns="91433" bIns="45716" rtlCol="0"/>
          <a:lstStyle>
            <a:lvl1pPr algn="r">
              <a:defRPr sz="1100"/>
            </a:lvl1pPr>
          </a:lstStyle>
          <a:p>
            <a:fld id="{073CDBED-D89A-465C-93F6-2AD6BE0AC3FD}" type="datetimeFigureOut">
              <a:rPr kumimoji="1" lang="ja-JP" altLang="en-US" smtClean="0"/>
              <a:t>2025/4/4</a:t>
            </a:fld>
            <a:endParaRPr kumimoji="1" lang="ja-JP" altLang="en-US"/>
          </a:p>
        </p:txBody>
      </p:sp>
      <p:sp>
        <p:nvSpPr>
          <p:cNvPr id="4" name="フッター プレースホルダー 3"/>
          <p:cNvSpPr>
            <a:spLocks noGrp="1"/>
          </p:cNvSpPr>
          <p:nvPr>
            <p:ph type="ftr" sz="quarter" idx="2"/>
          </p:nvPr>
        </p:nvSpPr>
        <p:spPr>
          <a:xfrm>
            <a:off x="0" y="9721851"/>
            <a:ext cx="3078163" cy="512763"/>
          </a:xfrm>
          <a:prstGeom prst="rect">
            <a:avLst/>
          </a:prstGeom>
        </p:spPr>
        <p:txBody>
          <a:bodyPr vert="horz" lIns="91433" tIns="45716" rIns="91433" bIns="45716" rtlCol="0" anchor="b"/>
          <a:lstStyle>
            <a:lvl1pPr algn="l">
              <a:defRPr sz="1100"/>
            </a:lvl1pPr>
          </a:lstStyle>
          <a:p>
            <a:endParaRPr kumimoji="1" lang="ja-JP" altLang="en-US"/>
          </a:p>
        </p:txBody>
      </p:sp>
      <p:sp>
        <p:nvSpPr>
          <p:cNvPr id="5" name="スライド番号プレースホルダー 4"/>
          <p:cNvSpPr>
            <a:spLocks noGrp="1"/>
          </p:cNvSpPr>
          <p:nvPr>
            <p:ph type="sldNum" sz="quarter" idx="3"/>
          </p:nvPr>
        </p:nvSpPr>
        <p:spPr>
          <a:xfrm>
            <a:off x="4024313" y="9721851"/>
            <a:ext cx="3078162" cy="512763"/>
          </a:xfrm>
          <a:prstGeom prst="rect">
            <a:avLst/>
          </a:prstGeom>
        </p:spPr>
        <p:txBody>
          <a:bodyPr vert="horz" lIns="91433" tIns="45716" rIns="91433" bIns="45716" rtlCol="0" anchor="b"/>
          <a:lstStyle>
            <a:lvl1pPr algn="r">
              <a:defRPr sz="1100"/>
            </a:lvl1pPr>
          </a:lstStyle>
          <a:p>
            <a:fld id="{6EABEA20-51ED-4C22-B68D-4D1604AA637D}" type="slidenum">
              <a:rPr kumimoji="1" lang="ja-JP" altLang="en-US" smtClean="0"/>
              <a:t>‹#›</a:t>
            </a:fld>
            <a:endParaRPr kumimoji="1" lang="ja-JP" altLang="en-US"/>
          </a:p>
        </p:txBody>
      </p:sp>
    </p:spTree>
    <p:extLst>
      <p:ext uri="{BB962C8B-B14F-4D97-AF65-F5344CB8AC3E}">
        <p14:creationId xmlns:p14="http://schemas.microsoft.com/office/powerpoint/2010/main" val="699530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3078428" cy="513508"/>
          </a:xfrm>
          <a:prstGeom prst="rect">
            <a:avLst/>
          </a:prstGeom>
        </p:spPr>
        <p:txBody>
          <a:bodyPr vert="horz" lIns="95464" tIns="47732" rIns="95464" bIns="47732" rtlCol="0"/>
          <a:lstStyle>
            <a:lvl1pPr algn="l">
              <a:defRPr sz="1100"/>
            </a:lvl1pPr>
          </a:lstStyle>
          <a:p>
            <a:endParaRPr kumimoji="1" lang="ja-JP" altLang="en-US"/>
          </a:p>
        </p:txBody>
      </p:sp>
      <p:sp>
        <p:nvSpPr>
          <p:cNvPr id="3" name="日付プレースホルダー 2"/>
          <p:cNvSpPr>
            <a:spLocks noGrp="1"/>
          </p:cNvSpPr>
          <p:nvPr>
            <p:ph type="dt" idx="1"/>
          </p:nvPr>
        </p:nvSpPr>
        <p:spPr>
          <a:xfrm>
            <a:off x="4023992" y="2"/>
            <a:ext cx="3078428" cy="513508"/>
          </a:xfrm>
          <a:prstGeom prst="rect">
            <a:avLst/>
          </a:prstGeom>
        </p:spPr>
        <p:txBody>
          <a:bodyPr vert="horz" lIns="95464" tIns="47732" rIns="95464" bIns="47732" rtlCol="0"/>
          <a:lstStyle>
            <a:lvl1pPr algn="r">
              <a:defRPr sz="1100"/>
            </a:lvl1pPr>
          </a:lstStyle>
          <a:p>
            <a:fld id="{B00DB4F0-D4B0-4FB8-9261-41772518FF32}" type="datetimeFigureOut">
              <a:rPr kumimoji="1" lang="ja-JP" altLang="en-US" smtClean="0"/>
              <a:t>2025/4/4</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38863" cy="3454400"/>
          </a:xfrm>
          <a:prstGeom prst="rect">
            <a:avLst/>
          </a:prstGeom>
          <a:noFill/>
          <a:ln w="12700">
            <a:solidFill>
              <a:prstClr val="black"/>
            </a:solidFill>
          </a:ln>
        </p:spPr>
        <p:txBody>
          <a:bodyPr vert="horz" lIns="95464" tIns="47732" rIns="95464" bIns="47732" rtlCol="0" anchor="ctr"/>
          <a:lstStyle/>
          <a:p>
            <a:endParaRPr lang="ja-JP" altLang="en-US"/>
          </a:p>
        </p:txBody>
      </p:sp>
      <p:sp>
        <p:nvSpPr>
          <p:cNvPr id="5" name="ノート プレースホルダー 4"/>
          <p:cNvSpPr>
            <a:spLocks noGrp="1"/>
          </p:cNvSpPr>
          <p:nvPr>
            <p:ph type="body" sz="quarter" idx="3"/>
          </p:nvPr>
        </p:nvSpPr>
        <p:spPr>
          <a:xfrm>
            <a:off x="710408" y="4925410"/>
            <a:ext cx="5683250" cy="4029880"/>
          </a:xfrm>
          <a:prstGeom prst="rect">
            <a:avLst/>
          </a:prstGeom>
        </p:spPr>
        <p:txBody>
          <a:bodyPr vert="horz" lIns="95464" tIns="47732" rIns="95464" bIns="4773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721107"/>
            <a:ext cx="3078428" cy="513507"/>
          </a:xfrm>
          <a:prstGeom prst="rect">
            <a:avLst/>
          </a:prstGeom>
        </p:spPr>
        <p:txBody>
          <a:bodyPr vert="horz" lIns="95464" tIns="47732" rIns="95464" bIns="47732" rtlCol="0" anchor="b"/>
          <a:lstStyle>
            <a:lvl1pPr algn="l">
              <a:defRPr sz="11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8" cy="513507"/>
          </a:xfrm>
          <a:prstGeom prst="rect">
            <a:avLst/>
          </a:prstGeom>
        </p:spPr>
        <p:txBody>
          <a:bodyPr vert="horz" lIns="95464" tIns="47732" rIns="95464" bIns="47732" rtlCol="0" anchor="b"/>
          <a:lstStyle>
            <a:lvl1pPr algn="r">
              <a:defRPr sz="1100"/>
            </a:lvl1pPr>
          </a:lstStyle>
          <a:p>
            <a:fld id="{CE66CADE-3FFD-420C-BDFF-C58106D168D0}" type="slidenum">
              <a:rPr kumimoji="1" lang="ja-JP" altLang="en-US" smtClean="0"/>
              <a:t>‹#›</a:t>
            </a:fld>
            <a:endParaRPr kumimoji="1" lang="ja-JP" altLang="en-US"/>
          </a:p>
        </p:txBody>
      </p:sp>
    </p:spTree>
    <p:extLst>
      <p:ext uri="{BB962C8B-B14F-4D97-AF65-F5344CB8AC3E}">
        <p14:creationId xmlns:p14="http://schemas.microsoft.com/office/powerpoint/2010/main" val="20391803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r>
              <a:rPr lang="ja-JP" altLang="en-US" dirty="0"/>
              <a:t>学校説明会は進学希望者が学校をチェックする場であり</a:t>
            </a:r>
            <a:endParaRPr lang="en-US" altLang="ja-JP" dirty="0"/>
          </a:p>
          <a:p>
            <a:r>
              <a:rPr lang="ja-JP" altLang="en-US" dirty="0"/>
              <a:t>学校側が希望者を評価する場ではない</a:t>
            </a:r>
            <a:endParaRPr lang="en-US" altLang="ja-JP" dirty="0"/>
          </a:p>
          <a:p>
            <a:endParaRPr lang="en-US" altLang="ja-JP" dirty="0"/>
          </a:p>
          <a:p>
            <a:r>
              <a:rPr lang="ja-JP" altLang="en-US" dirty="0"/>
              <a:t>よって学校の成績や出席状況、評定平均などはこちらからあからさまに確認を入れないこと。</a:t>
            </a:r>
            <a:endParaRPr lang="en-US" altLang="ja-JP" dirty="0"/>
          </a:p>
          <a:p>
            <a:r>
              <a:rPr lang="ja-JP" altLang="en-US" dirty="0"/>
              <a:t>話の流れから聞くことは可能。</a:t>
            </a:r>
            <a:endParaRPr lang="en-US" altLang="ja-JP" dirty="0"/>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1</a:t>
            </a:fld>
            <a:endParaRPr kumimoji="1" lang="ja-JP" altLang="en-US"/>
          </a:p>
        </p:txBody>
      </p:sp>
    </p:spTree>
    <p:extLst>
      <p:ext uri="{BB962C8B-B14F-4D97-AF65-F5344CB8AC3E}">
        <p14:creationId xmlns:p14="http://schemas.microsoft.com/office/powerpoint/2010/main" val="153350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pPr marL="0" indent="0">
              <a:lnSpc>
                <a:spcPts val="2850"/>
              </a:lnSpc>
              <a:buNone/>
            </a:pPr>
            <a:r>
              <a:rPr lang="en-US" altLang="ja-JP" sz="1200" dirty="0" err="1">
                <a:latin typeface="+mn-ea"/>
                <a:cs typeface="Inter" pitchFamily="34" charset="-120"/>
              </a:rPr>
              <a:t>ゲーム業界は人気が高く</a:t>
            </a:r>
            <a:r>
              <a:rPr lang="en-US" altLang="ja-JP" sz="1200" dirty="0">
                <a:latin typeface="+mn-ea"/>
                <a:cs typeface="Inter" pitchFamily="34" charset="-120"/>
              </a:rPr>
              <a:t>、</a:t>
            </a:r>
          </a:p>
          <a:p>
            <a:pPr marL="0" indent="0">
              <a:lnSpc>
                <a:spcPts val="2850"/>
              </a:lnSpc>
              <a:buNone/>
            </a:pPr>
            <a:r>
              <a:rPr lang="en-US" altLang="ja-JP" sz="1200" dirty="0" err="1">
                <a:latin typeface="+mn-ea"/>
                <a:cs typeface="Inter" pitchFamily="34" charset="-120"/>
              </a:rPr>
              <a:t>多くの企業で競争率が</a:t>
            </a:r>
            <a:endParaRPr lang="en-US" altLang="ja-JP" sz="1200" dirty="0">
              <a:latin typeface="+mn-ea"/>
              <a:cs typeface="Inter" pitchFamily="34" charset="-120"/>
            </a:endParaRPr>
          </a:p>
          <a:p>
            <a:pPr marL="0" indent="0">
              <a:lnSpc>
                <a:spcPts val="2850"/>
              </a:lnSpc>
              <a:buNone/>
            </a:pPr>
            <a:r>
              <a:rPr lang="en-US" altLang="ja-JP" sz="1200" dirty="0" err="1">
                <a:latin typeface="+mn-ea"/>
                <a:cs typeface="Inter" pitchFamily="34" charset="-120"/>
              </a:rPr>
              <a:t>非常に高くなっています</a:t>
            </a:r>
            <a:r>
              <a:rPr lang="en-US" altLang="ja-JP" sz="1200" dirty="0">
                <a:latin typeface="+mn-ea"/>
                <a:cs typeface="Inter" pitchFamily="34" charset="-120"/>
              </a:rPr>
              <a:t>。</a:t>
            </a:r>
            <a:endParaRPr lang="en-US" altLang="ja-JP" sz="1200" dirty="0">
              <a:latin typeface="+mn-ea"/>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10</a:t>
            </a:fld>
            <a:endParaRPr kumimoji="1" lang="ja-JP" altLang="en-US"/>
          </a:p>
        </p:txBody>
      </p:sp>
    </p:spTree>
    <p:extLst>
      <p:ext uri="{BB962C8B-B14F-4D97-AF65-F5344CB8AC3E}">
        <p14:creationId xmlns:p14="http://schemas.microsoft.com/office/powerpoint/2010/main" val="1705393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11</a:t>
            </a:fld>
            <a:endParaRPr kumimoji="1" lang="ja-JP" altLang="en-US"/>
          </a:p>
        </p:txBody>
      </p:sp>
    </p:spTree>
    <p:extLst>
      <p:ext uri="{BB962C8B-B14F-4D97-AF65-F5344CB8AC3E}">
        <p14:creationId xmlns:p14="http://schemas.microsoft.com/office/powerpoint/2010/main" val="3394089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12</a:t>
            </a:fld>
            <a:endParaRPr kumimoji="1" lang="ja-JP" altLang="en-US"/>
          </a:p>
        </p:txBody>
      </p:sp>
    </p:spTree>
    <p:extLst>
      <p:ext uri="{BB962C8B-B14F-4D97-AF65-F5344CB8AC3E}">
        <p14:creationId xmlns:p14="http://schemas.microsoft.com/office/powerpoint/2010/main" val="3342935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33</a:t>
            </a:fld>
            <a:endParaRPr kumimoji="1" lang="ja-JP" altLang="en-US"/>
          </a:p>
        </p:txBody>
      </p:sp>
    </p:spTree>
    <p:extLst>
      <p:ext uri="{BB962C8B-B14F-4D97-AF65-F5344CB8AC3E}">
        <p14:creationId xmlns:p14="http://schemas.microsoft.com/office/powerpoint/2010/main" val="272185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34</a:t>
            </a:fld>
            <a:endParaRPr kumimoji="1" lang="ja-JP" altLang="en-US"/>
          </a:p>
        </p:txBody>
      </p:sp>
    </p:spTree>
    <p:extLst>
      <p:ext uri="{BB962C8B-B14F-4D97-AF65-F5344CB8AC3E}">
        <p14:creationId xmlns:p14="http://schemas.microsoft.com/office/powerpoint/2010/main" val="768868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35</a:t>
            </a:fld>
            <a:endParaRPr kumimoji="1" lang="ja-JP" altLang="en-US"/>
          </a:p>
        </p:txBody>
      </p:sp>
    </p:spTree>
    <p:extLst>
      <p:ext uri="{BB962C8B-B14F-4D97-AF65-F5344CB8AC3E}">
        <p14:creationId xmlns:p14="http://schemas.microsoft.com/office/powerpoint/2010/main" val="3204425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36</a:t>
            </a:fld>
            <a:endParaRPr kumimoji="1" lang="ja-JP" altLang="en-US"/>
          </a:p>
        </p:txBody>
      </p:sp>
    </p:spTree>
    <p:extLst>
      <p:ext uri="{BB962C8B-B14F-4D97-AF65-F5344CB8AC3E}">
        <p14:creationId xmlns:p14="http://schemas.microsoft.com/office/powerpoint/2010/main" val="2187405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37</a:t>
            </a:fld>
            <a:endParaRPr kumimoji="1" lang="ja-JP" altLang="en-US"/>
          </a:p>
        </p:txBody>
      </p:sp>
    </p:spTree>
    <p:extLst>
      <p:ext uri="{BB962C8B-B14F-4D97-AF65-F5344CB8AC3E}">
        <p14:creationId xmlns:p14="http://schemas.microsoft.com/office/powerpoint/2010/main" val="273661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38</a:t>
            </a:fld>
            <a:endParaRPr kumimoji="1" lang="ja-JP" altLang="en-US"/>
          </a:p>
        </p:txBody>
      </p:sp>
    </p:spTree>
    <p:extLst>
      <p:ext uri="{BB962C8B-B14F-4D97-AF65-F5344CB8AC3E}">
        <p14:creationId xmlns:p14="http://schemas.microsoft.com/office/powerpoint/2010/main" val="883550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39</a:t>
            </a:fld>
            <a:endParaRPr kumimoji="1" lang="ja-JP" altLang="en-US"/>
          </a:p>
        </p:txBody>
      </p:sp>
    </p:spTree>
    <p:extLst>
      <p:ext uri="{BB962C8B-B14F-4D97-AF65-F5344CB8AC3E}">
        <p14:creationId xmlns:p14="http://schemas.microsoft.com/office/powerpoint/2010/main" val="27024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2</a:t>
            </a:fld>
            <a:endParaRPr kumimoji="1" lang="ja-JP" altLang="en-US"/>
          </a:p>
        </p:txBody>
      </p:sp>
    </p:spTree>
    <p:extLst>
      <p:ext uri="{BB962C8B-B14F-4D97-AF65-F5344CB8AC3E}">
        <p14:creationId xmlns:p14="http://schemas.microsoft.com/office/powerpoint/2010/main" val="75996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3</a:t>
            </a:fld>
            <a:endParaRPr kumimoji="1" lang="ja-JP" altLang="en-US"/>
          </a:p>
        </p:txBody>
      </p:sp>
    </p:spTree>
    <p:extLst>
      <p:ext uri="{BB962C8B-B14F-4D97-AF65-F5344CB8AC3E}">
        <p14:creationId xmlns:p14="http://schemas.microsoft.com/office/powerpoint/2010/main" val="102355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4</a:t>
            </a:fld>
            <a:endParaRPr kumimoji="1" lang="ja-JP" altLang="en-US"/>
          </a:p>
        </p:txBody>
      </p:sp>
    </p:spTree>
    <p:extLst>
      <p:ext uri="{BB962C8B-B14F-4D97-AF65-F5344CB8AC3E}">
        <p14:creationId xmlns:p14="http://schemas.microsoft.com/office/powerpoint/2010/main" val="3484259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5</a:t>
            </a:fld>
            <a:endParaRPr kumimoji="1" lang="ja-JP" altLang="en-US"/>
          </a:p>
        </p:txBody>
      </p:sp>
    </p:spTree>
    <p:extLst>
      <p:ext uri="{BB962C8B-B14F-4D97-AF65-F5344CB8AC3E}">
        <p14:creationId xmlns:p14="http://schemas.microsoft.com/office/powerpoint/2010/main" val="1774935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66CADE-3FFD-420C-BDFF-C58106D168D0}" type="slidenum">
              <a:rPr kumimoji="1" lang="ja-JP" altLang="en-US" sz="11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ja-JP" altLang="en-US" sz="11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940138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pPr marL="0" indent="0">
              <a:lnSpc>
                <a:spcPts val="2850"/>
              </a:lnSpc>
              <a:buNone/>
            </a:pPr>
            <a:r>
              <a:rPr lang="en-US" altLang="ja-JP" sz="1200" dirty="0" err="1">
                <a:latin typeface="+mn-ea"/>
                <a:cs typeface="Inter" pitchFamily="34" charset="-120"/>
              </a:rPr>
              <a:t>ゲーム業界は人気が高く</a:t>
            </a:r>
            <a:r>
              <a:rPr lang="en-US" altLang="ja-JP" sz="1200" dirty="0">
                <a:latin typeface="+mn-ea"/>
                <a:cs typeface="Inter" pitchFamily="34" charset="-120"/>
              </a:rPr>
              <a:t>、</a:t>
            </a:r>
          </a:p>
          <a:p>
            <a:pPr marL="0" indent="0">
              <a:lnSpc>
                <a:spcPts val="2850"/>
              </a:lnSpc>
              <a:buNone/>
            </a:pPr>
            <a:r>
              <a:rPr lang="en-US" altLang="ja-JP" sz="1200" dirty="0" err="1">
                <a:latin typeface="+mn-ea"/>
                <a:cs typeface="Inter" pitchFamily="34" charset="-120"/>
              </a:rPr>
              <a:t>多くの企業で競争率が</a:t>
            </a:r>
            <a:endParaRPr lang="en-US" altLang="ja-JP" sz="1200" dirty="0">
              <a:latin typeface="+mn-ea"/>
              <a:cs typeface="Inter" pitchFamily="34" charset="-120"/>
            </a:endParaRPr>
          </a:p>
          <a:p>
            <a:pPr marL="0" indent="0">
              <a:lnSpc>
                <a:spcPts val="2850"/>
              </a:lnSpc>
              <a:buNone/>
            </a:pPr>
            <a:r>
              <a:rPr lang="en-US" altLang="ja-JP" sz="1200" dirty="0" err="1">
                <a:latin typeface="+mn-ea"/>
                <a:cs typeface="Inter" pitchFamily="34" charset="-120"/>
              </a:rPr>
              <a:t>非常に高くなっています</a:t>
            </a:r>
            <a:r>
              <a:rPr lang="en-US" altLang="ja-JP" sz="1200" dirty="0">
                <a:latin typeface="+mn-ea"/>
                <a:cs typeface="Inter" pitchFamily="34" charset="-120"/>
              </a:rPr>
              <a:t>。</a:t>
            </a:r>
            <a:endParaRPr lang="en-US" altLang="ja-JP" sz="1200" dirty="0">
              <a:latin typeface="+mn-ea"/>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7</a:t>
            </a:fld>
            <a:endParaRPr kumimoji="1" lang="ja-JP" altLang="en-US"/>
          </a:p>
        </p:txBody>
      </p:sp>
    </p:spTree>
    <p:extLst>
      <p:ext uri="{BB962C8B-B14F-4D97-AF65-F5344CB8AC3E}">
        <p14:creationId xmlns:p14="http://schemas.microsoft.com/office/powerpoint/2010/main" val="248221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pPr marL="0" indent="0">
              <a:lnSpc>
                <a:spcPts val="2850"/>
              </a:lnSpc>
              <a:buNone/>
            </a:pPr>
            <a:r>
              <a:rPr lang="en-US" altLang="ja-JP" sz="1200" dirty="0" err="1">
                <a:latin typeface="+mn-ea"/>
                <a:cs typeface="Inter" pitchFamily="34" charset="-120"/>
              </a:rPr>
              <a:t>企業によって求めるスキルや経験は異なりますが</a:t>
            </a:r>
            <a:r>
              <a:rPr lang="en-US" altLang="ja-JP" sz="1200" dirty="0">
                <a:latin typeface="+mn-ea"/>
                <a:cs typeface="Inter" pitchFamily="34" charset="-120"/>
              </a:rPr>
              <a:t>、</a:t>
            </a:r>
          </a:p>
          <a:p>
            <a:pPr marL="0" indent="0">
              <a:lnSpc>
                <a:spcPts val="2850"/>
              </a:lnSpc>
              <a:buNone/>
            </a:pPr>
            <a:r>
              <a:rPr lang="en-US" altLang="ja-JP" sz="1200" dirty="0" err="1">
                <a:latin typeface="+mn-ea"/>
                <a:cs typeface="Inter" pitchFamily="34" charset="-120"/>
              </a:rPr>
              <a:t>ゲームへの情熱や高いコミュニケーション能力は必須です</a:t>
            </a:r>
            <a:r>
              <a:rPr lang="en-US" altLang="ja-JP" sz="1200" dirty="0">
                <a:latin typeface="+mn-ea"/>
                <a:cs typeface="Inter" pitchFamily="34" charset="-120"/>
              </a:rPr>
              <a:t>。</a:t>
            </a:r>
            <a:endParaRPr lang="en-US" altLang="ja-JP" sz="1200" dirty="0">
              <a:latin typeface="+mn-ea"/>
            </a:endParaRP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8</a:t>
            </a:fld>
            <a:endParaRPr kumimoji="1" lang="ja-JP" altLang="en-US"/>
          </a:p>
        </p:txBody>
      </p:sp>
    </p:spTree>
    <p:extLst>
      <p:ext uri="{BB962C8B-B14F-4D97-AF65-F5344CB8AC3E}">
        <p14:creationId xmlns:p14="http://schemas.microsoft.com/office/powerpoint/2010/main" val="2189787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38863" cy="3454400"/>
          </a:xfrm>
        </p:spPr>
      </p:sp>
      <p:sp>
        <p:nvSpPr>
          <p:cNvPr id="3" name="ノート プレースホルダー 2"/>
          <p:cNvSpPr>
            <a:spLocks noGrp="1"/>
          </p:cNvSpPr>
          <p:nvPr>
            <p:ph type="body" idx="1"/>
          </p:nvPr>
        </p:nvSpPr>
        <p:spPr/>
        <p:txBody>
          <a:bodyPr/>
          <a:lstStyle/>
          <a:p>
            <a:pPr marL="0" indent="0">
              <a:lnSpc>
                <a:spcPts val="2850"/>
              </a:lnSpc>
              <a:buNone/>
            </a:pPr>
            <a:r>
              <a:rPr lang="en-US" altLang="ja-JP" sz="1200" dirty="0" err="1">
                <a:solidFill>
                  <a:schemeClr val="bg1"/>
                </a:solidFill>
                <a:latin typeface="+mn-ea"/>
                <a:cs typeface="Inter" pitchFamily="34" charset="-120"/>
              </a:rPr>
              <a:t>書類選考、筆記試験、面接など</a:t>
            </a:r>
            <a:r>
              <a:rPr lang="en-US" altLang="ja-JP" sz="1200" dirty="0">
                <a:solidFill>
                  <a:schemeClr val="bg1"/>
                </a:solidFill>
                <a:latin typeface="+mn-ea"/>
                <a:cs typeface="Inter" pitchFamily="34" charset="-120"/>
              </a:rPr>
              <a:t>、</a:t>
            </a:r>
          </a:p>
          <a:p>
            <a:pPr marL="0" indent="0">
              <a:lnSpc>
                <a:spcPts val="2850"/>
              </a:lnSpc>
              <a:buNone/>
            </a:pPr>
            <a:r>
              <a:rPr lang="en-US" altLang="ja-JP" sz="1200" dirty="0" err="1">
                <a:solidFill>
                  <a:schemeClr val="bg1"/>
                </a:solidFill>
                <a:latin typeface="+mn-ea"/>
                <a:cs typeface="Inter" pitchFamily="34" charset="-120"/>
              </a:rPr>
              <a:t>複数の選考プロセスをクリアする必要があります</a:t>
            </a:r>
            <a:endParaRPr lang="en-US" altLang="ja-JP" sz="1200" dirty="0">
              <a:solidFill>
                <a:schemeClr val="bg1"/>
              </a:solidFill>
              <a:latin typeface="+mn-ea"/>
              <a:cs typeface="Inter" pitchFamily="34" charset="-120"/>
            </a:endParaRPr>
          </a:p>
        </p:txBody>
      </p:sp>
      <p:sp>
        <p:nvSpPr>
          <p:cNvPr id="4" name="スライド番号プレースホルダー 3"/>
          <p:cNvSpPr>
            <a:spLocks noGrp="1"/>
          </p:cNvSpPr>
          <p:nvPr>
            <p:ph type="sldNum" sz="quarter" idx="10"/>
          </p:nvPr>
        </p:nvSpPr>
        <p:spPr/>
        <p:txBody>
          <a:bodyPr/>
          <a:lstStyle/>
          <a:p>
            <a:fld id="{CE66CADE-3FFD-420C-BDFF-C58106D168D0}" type="slidenum">
              <a:rPr kumimoji="1" lang="ja-JP" altLang="en-US" smtClean="0"/>
              <a:t>9</a:t>
            </a:fld>
            <a:endParaRPr kumimoji="1" lang="ja-JP" altLang="en-US"/>
          </a:p>
        </p:txBody>
      </p:sp>
    </p:spTree>
    <p:extLst>
      <p:ext uri="{BB962C8B-B14F-4D97-AF65-F5344CB8AC3E}">
        <p14:creationId xmlns:p14="http://schemas.microsoft.com/office/powerpoint/2010/main" val="2381061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grpSp>
        <p:nvGrpSpPr>
          <p:cNvPr id="7" name="グループ化 6"/>
          <p:cNvGrpSpPr/>
          <p:nvPr userDrawn="1"/>
        </p:nvGrpSpPr>
        <p:grpSpPr>
          <a:xfrm>
            <a:off x="0" y="0"/>
            <a:ext cx="12244497" cy="6858000"/>
            <a:chOff x="-1" y="0"/>
            <a:chExt cx="9183373" cy="6858000"/>
          </a:xfrm>
        </p:grpSpPr>
        <p:pic>
          <p:nvPicPr>
            <p:cNvPr id="8" name="図 7"/>
            <p:cNvPicPr>
              <a:picLocks noChangeAspect="1"/>
            </p:cNvPicPr>
            <p:nvPr/>
          </p:nvPicPr>
          <p:blipFill>
            <a:blip r:embed="rId2"/>
            <a:stretch>
              <a:fillRect/>
            </a:stretch>
          </p:blipFill>
          <p:spPr>
            <a:xfrm>
              <a:off x="-1" y="0"/>
              <a:ext cx="9183373" cy="5393410"/>
            </a:xfrm>
            <a:prstGeom prst="rect">
              <a:avLst/>
            </a:prstGeom>
          </p:spPr>
        </p:pic>
        <p:pic>
          <p:nvPicPr>
            <p:cNvPr id="9" name="図 8"/>
            <p:cNvPicPr>
              <a:picLocks noChangeAspect="1"/>
            </p:cNvPicPr>
            <p:nvPr/>
          </p:nvPicPr>
          <p:blipFill>
            <a:blip r:embed="rId3"/>
            <a:stretch>
              <a:fillRect/>
            </a:stretch>
          </p:blipFill>
          <p:spPr>
            <a:xfrm>
              <a:off x="0" y="5393410"/>
              <a:ext cx="9183372" cy="1464590"/>
            </a:xfrm>
            <a:prstGeom prst="rect">
              <a:avLst/>
            </a:prstGeom>
          </p:spPr>
        </p:pic>
      </p:grpSp>
    </p:spTree>
    <p:extLst>
      <p:ext uri="{BB962C8B-B14F-4D97-AF65-F5344CB8AC3E}">
        <p14:creationId xmlns:p14="http://schemas.microsoft.com/office/powerpoint/2010/main" val="1383411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1554340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368417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3796" y="1122363"/>
            <a:ext cx="10364411"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913796" y="3602039"/>
            <a:ext cx="10364411"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441625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842542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5" y="657228"/>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5" y="3602040"/>
            <a:ext cx="9733512" cy="1500187"/>
          </a:xfrm>
        </p:spPr>
        <p:txBody>
          <a:bodyPr/>
          <a:lstStyle>
            <a:lvl1pPr marL="0" indent="0" algn="ctr">
              <a:buNone/>
              <a:defRPr sz="2400">
                <a:solidFill>
                  <a:schemeClr val="tx1">
                    <a:tint val="75000"/>
                  </a:schemeClr>
                </a:solidFill>
              </a:defRPr>
            </a:lvl1pPr>
            <a:lvl2pPr marL="457203" indent="0">
              <a:buNone/>
              <a:defRPr sz="2000">
                <a:solidFill>
                  <a:schemeClr val="tx1">
                    <a:tint val="75000"/>
                  </a:schemeClr>
                </a:solidFill>
              </a:defRPr>
            </a:lvl2pPr>
            <a:lvl3pPr marL="914406" indent="0">
              <a:buNone/>
              <a:defRPr sz="1800">
                <a:solidFill>
                  <a:schemeClr val="tx1">
                    <a:tint val="75000"/>
                  </a:schemeClr>
                </a:solidFill>
              </a:defRPr>
            </a:lvl3pPr>
            <a:lvl4pPr marL="1371609" indent="0">
              <a:buNone/>
              <a:defRPr sz="1600">
                <a:solidFill>
                  <a:schemeClr val="tx1">
                    <a:tint val="75000"/>
                  </a:schemeClr>
                </a:solidFill>
              </a:defRPr>
            </a:lvl4pPr>
            <a:lvl5pPr marL="1828812" indent="0">
              <a:buNone/>
              <a:defRPr sz="1600">
                <a:solidFill>
                  <a:schemeClr val="tx1">
                    <a:tint val="75000"/>
                  </a:schemeClr>
                </a:solidFill>
              </a:defRPr>
            </a:lvl5pPr>
            <a:lvl6pPr marL="2286015" indent="0">
              <a:buNone/>
              <a:defRPr sz="1600">
                <a:solidFill>
                  <a:schemeClr val="tx1">
                    <a:tint val="75000"/>
                  </a:schemeClr>
                </a:solidFill>
              </a:defRPr>
            </a:lvl6pPr>
            <a:lvl7pPr marL="2743218" indent="0">
              <a:buNone/>
              <a:defRPr sz="1600">
                <a:solidFill>
                  <a:schemeClr val="tx1">
                    <a:tint val="75000"/>
                  </a:schemeClr>
                </a:solidFill>
              </a:defRPr>
            </a:lvl7pPr>
            <a:lvl8pPr marL="3200421" indent="0">
              <a:buNone/>
              <a:defRPr sz="1600">
                <a:solidFill>
                  <a:schemeClr val="tx1">
                    <a:tint val="75000"/>
                  </a:schemeClr>
                </a:solidFill>
              </a:defRPr>
            </a:lvl8pPr>
            <a:lvl9pPr marL="3657624"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82557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2"/>
            <a:ext cx="10353762"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21"/>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21"/>
            <a:ext cx="5094155"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978984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2"/>
            <a:ext cx="10353762"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20569" y="2088320"/>
            <a:ext cx="4800434" cy="823912"/>
          </a:xfrm>
        </p:spPr>
        <p:txBody>
          <a:bodyPr anchor="b"/>
          <a:lstStyle>
            <a:lvl1pPr marL="0" indent="0">
              <a:lnSpc>
                <a:spcPct val="100000"/>
              </a:lnSpc>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4" y="2912233"/>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78975" y="2088320"/>
            <a:ext cx="4788583" cy="823912"/>
          </a:xfrm>
        </p:spPr>
        <p:txBody>
          <a:bodyPr anchor="b"/>
          <a:lstStyle>
            <a:lvl1pPr marL="0" indent="0">
              <a:lnSpc>
                <a:spcPct val="100000"/>
              </a:lnSpc>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199" y="2912233"/>
            <a:ext cx="509535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28639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967275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31039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6"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2"/>
            <a:ext cx="3932237" cy="2819399"/>
          </a:xfrm>
        </p:spPr>
        <p:txBody>
          <a:bodyPr/>
          <a:lstStyle>
            <a:lvl1pPr marL="0" indent="0" algn="ctr">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737263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62051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30" y="609600"/>
            <a:ext cx="5556804"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999910" y="758882"/>
            <a:ext cx="3955917"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2971800"/>
            <a:ext cx="5561656" cy="2819400"/>
          </a:xfrm>
        </p:spPr>
        <p:txBody>
          <a:bodyPr>
            <a:normAutofit/>
          </a:bodyPr>
          <a:lstStyle>
            <a:lvl1pPr marL="0" indent="0" algn="ctr">
              <a:buNone/>
              <a:defRPr sz="18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60430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7" y="4289374"/>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7" y="621323"/>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6" y="5108729"/>
            <a:ext cx="10365998" cy="682472"/>
          </a:xfrm>
        </p:spPr>
        <p:txBody>
          <a:bodyPr>
            <a:normAutofit/>
          </a:bodyPr>
          <a:lstStyle>
            <a:lvl1pPr marL="0" indent="0" algn="ctr">
              <a:buNone/>
              <a:defRPr sz="18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52285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2"/>
            <a:ext cx="10353763"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7" y="4204820"/>
            <a:ext cx="10353762" cy="1592186"/>
          </a:xfrm>
        </p:spPr>
        <p:txBody>
          <a:bodyPr anchor="ctr"/>
          <a:lstStyle>
            <a:lvl1pPr marL="0" indent="0" algn="ctr">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6643880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5" y="3610033"/>
            <a:ext cx="8752299" cy="426812"/>
          </a:xfrm>
        </p:spPr>
        <p:txBody>
          <a:bodyPr anchor="t">
            <a:normAutofit/>
          </a:bodyPr>
          <a:lstStyle>
            <a:lvl1pPr marL="0" indent="0" algn="r">
              <a:buNone/>
              <a:defRPr sz="14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3" cy="1586380"/>
          </a:xfrm>
        </p:spPr>
        <p:txBody>
          <a:bodyPr anchor="ctr">
            <a:normAutofit/>
          </a:bodyPr>
          <a:lstStyle>
            <a:lvl1pPr marL="0" indent="0" algn="ctr">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673660" y="6417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95628" y="307337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52613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8" y="2126944"/>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650557"/>
            <a:ext cx="10353763" cy="1140644"/>
          </a:xfrm>
        </p:spPr>
        <p:txBody>
          <a:bodyPr anchor="t"/>
          <a:lstStyle>
            <a:lvl1pPr marL="0" indent="0" algn="ctr">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292909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2"/>
            <a:ext cx="10353763"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6" y="2088321"/>
            <a:ext cx="3298956" cy="823305"/>
          </a:xfrm>
        </p:spPr>
        <p:txBody>
          <a:bodyPr anchor="b">
            <a:noAutofit/>
          </a:bodyPr>
          <a:lstStyle>
            <a:lvl1pPr marL="0" indent="0" algn="ctr">
              <a:lnSpc>
                <a:spcPct val="100000"/>
              </a:lnSpc>
              <a:buNone/>
              <a:defRPr sz="2400" b="0">
                <a:solidFill>
                  <a:schemeClr val="tx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6" y="2911624"/>
            <a:ext cx="3298956" cy="2879576"/>
          </a:xfrm>
        </p:spPr>
        <p:txBody>
          <a:bodyPr anchor="t">
            <a:normAutofit/>
          </a:bodyPr>
          <a:lstStyle>
            <a:lvl1pPr marL="0" indent="0" algn="ctr">
              <a:buNone/>
              <a:defRPr sz="14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9" y="2088320"/>
            <a:ext cx="3298558" cy="823304"/>
          </a:xfrm>
        </p:spPr>
        <p:txBody>
          <a:bodyPr anchor="b">
            <a:noAutofit/>
          </a:bodyPr>
          <a:lstStyle>
            <a:lvl1pPr marL="0" indent="0" algn="ctr">
              <a:lnSpc>
                <a:spcPct val="100000"/>
              </a:lnSpc>
              <a:buNone/>
              <a:defRPr sz="2400" b="0">
                <a:solidFill>
                  <a:schemeClr val="tx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9" y="2911624"/>
            <a:ext cx="3299822" cy="2879576"/>
          </a:xfrm>
        </p:spPr>
        <p:txBody>
          <a:bodyPr anchor="t">
            <a:normAutofit/>
          </a:bodyPr>
          <a:lstStyle>
            <a:lvl1pPr marL="0" indent="0" algn="ctr">
              <a:buNone/>
              <a:defRPr sz="14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974687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2"/>
            <a:ext cx="10353763"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6" y="3989147"/>
            <a:ext cx="3298955" cy="576262"/>
          </a:xfrm>
        </p:spPr>
        <p:txBody>
          <a:bodyPr anchor="b">
            <a:noAutofit/>
          </a:bodyPr>
          <a:lstStyle>
            <a:lvl1pPr marL="0" indent="0" algn="ctr">
              <a:lnSpc>
                <a:spcPct val="100000"/>
              </a:lnSpc>
              <a:buNone/>
              <a:defRPr sz="2000" b="0">
                <a:solidFill>
                  <a:schemeClr val="tx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092235"/>
            <a:ext cx="2940051"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3" indent="0">
              <a:buNone/>
              <a:defRPr sz="1600"/>
            </a:lvl2pPr>
            <a:lvl3pPr marL="914406" indent="0">
              <a:buNone/>
              <a:defRPr sz="16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6" y="4565410"/>
            <a:ext cx="3298955" cy="1225792"/>
          </a:xfrm>
        </p:spPr>
        <p:txBody>
          <a:bodyPr anchor="t">
            <a:normAutofit/>
          </a:bodyPr>
          <a:lstStyle>
            <a:lvl1pPr marL="0" indent="0" algn="ctr">
              <a:buNone/>
              <a:defRPr sz="14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3" y="3989147"/>
            <a:ext cx="3298982" cy="576262"/>
          </a:xfrm>
        </p:spPr>
        <p:txBody>
          <a:bodyPr anchor="b">
            <a:noAutofit/>
          </a:bodyPr>
          <a:lstStyle>
            <a:lvl1pPr marL="0" indent="0" algn="ctr">
              <a:lnSpc>
                <a:spcPct val="100000"/>
              </a:lnSpc>
              <a:buNone/>
              <a:defRPr sz="2000" b="0">
                <a:solidFill>
                  <a:schemeClr val="tx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7" y="2092235"/>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3" indent="0">
              <a:buNone/>
              <a:defRPr sz="1600"/>
            </a:lvl2pPr>
            <a:lvl3pPr marL="914406" indent="0">
              <a:buNone/>
              <a:defRPr sz="16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565409"/>
            <a:ext cx="3300336" cy="1225792"/>
          </a:xfrm>
        </p:spPr>
        <p:txBody>
          <a:bodyPr anchor="t">
            <a:normAutofit/>
          </a:bodyPr>
          <a:lstStyle>
            <a:lvl1pPr marL="0" indent="0" algn="ctr">
              <a:buNone/>
              <a:defRPr sz="14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3989147"/>
            <a:ext cx="3289900" cy="576262"/>
          </a:xfrm>
        </p:spPr>
        <p:txBody>
          <a:bodyPr anchor="b">
            <a:noAutofit/>
          </a:bodyPr>
          <a:lstStyle>
            <a:lvl1pPr marL="0" indent="0" algn="ctr">
              <a:lnSpc>
                <a:spcPct val="100000"/>
              </a:lnSpc>
              <a:buNone/>
              <a:defRPr sz="2000" b="0">
                <a:solidFill>
                  <a:schemeClr val="tx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5" y="2092235"/>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3" indent="0">
              <a:buNone/>
              <a:defRPr sz="1600"/>
            </a:lvl2pPr>
            <a:lvl3pPr marL="914406" indent="0">
              <a:buNone/>
              <a:defRPr sz="16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565410"/>
            <a:ext cx="3294259" cy="1225790"/>
          </a:xfrm>
        </p:spPr>
        <p:txBody>
          <a:bodyPr anchor="t">
            <a:normAutofit/>
          </a:bodyPr>
          <a:lstStyle>
            <a:lvl1pPr marL="0" indent="0" algn="ctr">
              <a:buNone/>
              <a:defRPr sz="14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4617797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226747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09600"/>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6" y="609600"/>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42595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1387027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390585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1063375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1792544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3472036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1968066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9B8B81F-3E1C-4EDB-A504-42CFA5967A65}" type="datetimeFigureOut">
              <a:rPr kumimoji="1" lang="ja-JP" altLang="en-US" smtClean="0"/>
              <a:t>2025/4/4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578469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8B81F-3E1C-4EDB-A504-42CFA5967A65}" type="datetimeFigureOut">
              <a:rPr kumimoji="1" lang="ja-JP" altLang="en-US" smtClean="0"/>
              <a:t>2025/4/4</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2A5FEA-CD82-4F13-9205-C4C8B2C3E1D7}" type="slidenum">
              <a:rPr kumimoji="1" lang="ja-JP" altLang="en-US" smtClean="0"/>
              <a:t>‹#›</a:t>
            </a:fld>
            <a:endParaRPr kumimoji="1" lang="ja-JP" altLang="en-US"/>
          </a:p>
        </p:txBody>
      </p:sp>
    </p:spTree>
    <p:extLst>
      <p:ext uri="{BB962C8B-B14F-4D97-AF65-F5344CB8AC3E}">
        <p14:creationId xmlns:p14="http://schemas.microsoft.com/office/powerpoint/2010/main" val="32354617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7" y="609602"/>
            <a:ext cx="10353762"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3"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7"/>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EFB48BE-D444-4AA4-A2AB-2E35F8924030}" type="datetimeFigureOut">
              <a:rPr kumimoji="1" lang="ja-JP" altLang="en-US" smtClean="0"/>
              <a:t>2025/4/4</a:t>
            </a:fld>
            <a:endParaRPr kumimoji="1" lang="ja-JP" altLang="en-US"/>
          </a:p>
        </p:txBody>
      </p:sp>
      <p:sp>
        <p:nvSpPr>
          <p:cNvPr id="5" name="Footer Placeholder 4"/>
          <p:cNvSpPr>
            <a:spLocks noGrp="1"/>
          </p:cNvSpPr>
          <p:nvPr>
            <p:ph type="ftr" sz="quarter" idx="3"/>
          </p:nvPr>
        </p:nvSpPr>
        <p:spPr>
          <a:xfrm>
            <a:off x="913796" y="5883277"/>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514013" y="5883277"/>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91829595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914406"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2" indent="-228602" algn="l" defTabSz="914406"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4" indent="-228602" algn="l" defTabSz="914406"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8" indent="-228602" algn="l" defTabSz="914406"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10" indent="-228602" algn="l" defTabSz="914406"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13" indent="-228602" algn="l" defTabSz="914406"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17" indent="-228602" algn="l" defTabSz="914406"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19" indent="-228602" algn="l" defTabSz="914406"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23" indent="-228602" algn="l" defTabSz="914406"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25" indent="-228602" algn="l" defTabSz="914406"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6" rtl="0" eaLnBrk="1" latinLnBrk="0" hangingPunct="1">
        <a:defRPr kumimoji="1" sz="1800" kern="1200">
          <a:solidFill>
            <a:schemeClr val="tx1"/>
          </a:solidFill>
          <a:latin typeface="+mn-lt"/>
          <a:ea typeface="+mn-ea"/>
          <a:cs typeface="+mn-cs"/>
        </a:defRPr>
      </a:lvl1pPr>
      <a:lvl2pPr marL="457203" algn="l" defTabSz="914406" rtl="0" eaLnBrk="1" latinLnBrk="0" hangingPunct="1">
        <a:defRPr kumimoji="1" sz="1800" kern="1200">
          <a:solidFill>
            <a:schemeClr val="tx1"/>
          </a:solidFill>
          <a:latin typeface="+mn-lt"/>
          <a:ea typeface="+mn-ea"/>
          <a:cs typeface="+mn-cs"/>
        </a:defRPr>
      </a:lvl2pPr>
      <a:lvl3pPr marL="914406" algn="l" defTabSz="914406" rtl="0" eaLnBrk="1" latinLnBrk="0" hangingPunct="1">
        <a:defRPr kumimoji="1" sz="1800" kern="1200">
          <a:solidFill>
            <a:schemeClr val="tx1"/>
          </a:solidFill>
          <a:latin typeface="+mn-lt"/>
          <a:ea typeface="+mn-ea"/>
          <a:cs typeface="+mn-cs"/>
        </a:defRPr>
      </a:lvl3pPr>
      <a:lvl4pPr marL="1371609" algn="l" defTabSz="914406" rtl="0" eaLnBrk="1" latinLnBrk="0" hangingPunct="1">
        <a:defRPr kumimoji="1" sz="1800" kern="1200">
          <a:solidFill>
            <a:schemeClr val="tx1"/>
          </a:solidFill>
          <a:latin typeface="+mn-lt"/>
          <a:ea typeface="+mn-ea"/>
          <a:cs typeface="+mn-cs"/>
        </a:defRPr>
      </a:lvl4pPr>
      <a:lvl5pPr marL="1828812" algn="l" defTabSz="914406" rtl="0" eaLnBrk="1" latinLnBrk="0" hangingPunct="1">
        <a:defRPr kumimoji="1" sz="1800" kern="1200">
          <a:solidFill>
            <a:schemeClr val="tx1"/>
          </a:solidFill>
          <a:latin typeface="+mn-lt"/>
          <a:ea typeface="+mn-ea"/>
          <a:cs typeface="+mn-cs"/>
        </a:defRPr>
      </a:lvl5pPr>
      <a:lvl6pPr marL="2286015" algn="l" defTabSz="914406" rtl="0" eaLnBrk="1" latinLnBrk="0" hangingPunct="1">
        <a:defRPr kumimoji="1" sz="1800" kern="1200">
          <a:solidFill>
            <a:schemeClr val="tx1"/>
          </a:solidFill>
          <a:latin typeface="+mn-lt"/>
          <a:ea typeface="+mn-ea"/>
          <a:cs typeface="+mn-cs"/>
        </a:defRPr>
      </a:lvl6pPr>
      <a:lvl7pPr marL="2743218" algn="l" defTabSz="914406" rtl="0" eaLnBrk="1" latinLnBrk="0" hangingPunct="1">
        <a:defRPr kumimoji="1" sz="1800" kern="1200">
          <a:solidFill>
            <a:schemeClr val="tx1"/>
          </a:solidFill>
          <a:latin typeface="+mn-lt"/>
          <a:ea typeface="+mn-ea"/>
          <a:cs typeface="+mn-cs"/>
        </a:defRPr>
      </a:lvl7pPr>
      <a:lvl8pPr marL="3200421" algn="l" defTabSz="914406" rtl="0" eaLnBrk="1" latinLnBrk="0" hangingPunct="1">
        <a:defRPr kumimoji="1" sz="1800" kern="1200">
          <a:solidFill>
            <a:schemeClr val="tx1"/>
          </a:solidFill>
          <a:latin typeface="+mn-lt"/>
          <a:ea typeface="+mn-ea"/>
          <a:cs typeface="+mn-cs"/>
        </a:defRPr>
      </a:lvl8pPr>
      <a:lvl9pPr marL="3657624" algn="l" defTabSz="914406"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hyperlink" Target="https://github.com/Hmmtrn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48.sv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セガ - Wikipedia">
            <a:extLst>
              <a:ext uri="{FF2B5EF4-FFF2-40B4-BE49-F238E27FC236}">
                <a16:creationId xmlns:a16="http://schemas.microsoft.com/office/drawing/2014/main" id="{FE4C98A7-C36C-49E4-93F2-6C6BE58B9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26" y="223162"/>
            <a:ext cx="5603111" cy="1867704"/>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E174EEE1-54E2-4FE0-A8E2-55FCBCAE2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テキスト ボックス 8"/>
          <p:cNvSpPr txBox="1"/>
          <p:nvPr/>
        </p:nvSpPr>
        <p:spPr>
          <a:xfrm>
            <a:off x="8216541" y="2367415"/>
            <a:ext cx="2595582" cy="1107996"/>
          </a:xfrm>
          <a:prstGeom prst="rect">
            <a:avLst/>
          </a:prstGeom>
          <a:noFill/>
        </p:spPr>
        <p:txBody>
          <a:bodyPr wrap="none" rtlCol="0">
            <a:spAutoFit/>
          </a:bodyPr>
          <a:lstStyle/>
          <a:p>
            <a:r>
              <a:rPr kumimoji="1" lang="en-US" altLang="ja-JP" sz="6600" spc="300" dirty="0">
                <a:solidFill>
                  <a:schemeClr val="bg1"/>
                </a:solidFill>
                <a:latin typeface="Arial Black" panose="020B0A04020102020204" pitchFamily="34" charset="0"/>
              </a:rPr>
              <a:t>2024</a:t>
            </a:r>
            <a:endParaRPr kumimoji="1" lang="ja-JP" altLang="en-US" sz="6600" spc="300" dirty="0">
              <a:solidFill>
                <a:schemeClr val="bg1"/>
              </a:solidFill>
              <a:latin typeface="Arial Black" panose="020B0A04020102020204" pitchFamily="34" charset="0"/>
            </a:endParaRPr>
          </a:p>
        </p:txBody>
      </p:sp>
      <p:sp>
        <p:nvSpPr>
          <p:cNvPr id="6" name="テキスト ボックス 5">
            <a:extLst>
              <a:ext uri="{FF2B5EF4-FFF2-40B4-BE49-F238E27FC236}">
                <a16:creationId xmlns:a16="http://schemas.microsoft.com/office/drawing/2014/main" id="{7BCBE9A5-2681-4DCC-ABD4-50E12C356965}"/>
              </a:ext>
            </a:extLst>
          </p:cNvPr>
          <p:cNvSpPr txBox="1"/>
          <p:nvPr/>
        </p:nvSpPr>
        <p:spPr>
          <a:xfrm>
            <a:off x="6889254" y="3657600"/>
            <a:ext cx="5250155" cy="769441"/>
          </a:xfrm>
          <a:prstGeom prst="rect">
            <a:avLst/>
          </a:prstGeom>
          <a:noFill/>
        </p:spPr>
        <p:txBody>
          <a:bodyPr wrap="none" rtlCol="0">
            <a:spAutoFit/>
          </a:bodyPr>
          <a:lstStyle/>
          <a:p>
            <a:pPr algn="ctr"/>
            <a:r>
              <a:rPr kumimoji="1" lang="ja-JP" altLang="en-US" sz="4400" b="1" dirty="0">
                <a:solidFill>
                  <a:srgbClr val="002D68"/>
                </a:solidFill>
                <a:latin typeface="HGP創英角ｺﾞｼｯｸUB" panose="020B0900000000000000" pitchFamily="50" charset="-128"/>
                <a:ea typeface="HGP創英角ｺﾞｼｯｸUB" panose="020B0900000000000000" pitchFamily="50" charset="-128"/>
              </a:rPr>
              <a:t>スペシャルトークショー</a:t>
            </a:r>
          </a:p>
        </p:txBody>
      </p:sp>
      <p:sp>
        <p:nvSpPr>
          <p:cNvPr id="10" name="テキスト ボックス 9">
            <a:extLst>
              <a:ext uri="{FF2B5EF4-FFF2-40B4-BE49-F238E27FC236}">
                <a16:creationId xmlns:a16="http://schemas.microsoft.com/office/drawing/2014/main" id="{468C3EE3-C20E-418D-B83F-FFEC56C33189}"/>
              </a:ext>
            </a:extLst>
          </p:cNvPr>
          <p:cNvSpPr txBox="1"/>
          <p:nvPr/>
        </p:nvSpPr>
        <p:spPr>
          <a:xfrm>
            <a:off x="7038332" y="4609230"/>
            <a:ext cx="4951997" cy="584775"/>
          </a:xfrm>
          <a:prstGeom prst="rect">
            <a:avLst/>
          </a:prstGeom>
          <a:noFill/>
        </p:spPr>
        <p:txBody>
          <a:bodyPr wrap="none" rtlCol="0">
            <a:spAutoFit/>
          </a:bodyPr>
          <a:lstStyle/>
          <a:p>
            <a:pPr algn="ctr"/>
            <a:r>
              <a:rPr kumimoji="1" lang="ja-JP" altLang="en-US" sz="3200" b="1" dirty="0">
                <a:solidFill>
                  <a:srgbClr val="002D68"/>
                </a:solidFill>
                <a:latin typeface="HGP創英角ｺﾞｼｯｸUB" panose="020B0900000000000000" pitchFamily="50" charset="-128"/>
                <a:ea typeface="HGP創英角ｺﾞｼｯｸUB" panose="020B0900000000000000" pitchFamily="50" charset="-128"/>
              </a:rPr>
              <a:t>～ゲーム業界内定虎の巻～</a:t>
            </a:r>
          </a:p>
        </p:txBody>
      </p:sp>
      <p:pic>
        <p:nvPicPr>
          <p:cNvPr id="2" name="Picture 2" descr="マル秘 の無料イラスト・アイコン素材 | イラスト・アイコン無料素材は「フリーアイコンズ」">
            <a:extLst>
              <a:ext uri="{FF2B5EF4-FFF2-40B4-BE49-F238E27FC236}">
                <a16:creationId xmlns:a16="http://schemas.microsoft.com/office/drawing/2014/main" id="{4D40FEE8-0281-44C0-AB13-3F798D67A7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8335" y="2367415"/>
            <a:ext cx="3792399" cy="379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00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ゲーム業界に入るためには</a:t>
            </a:r>
          </a:p>
        </p:txBody>
      </p:sp>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53165" y="962713"/>
            <a:ext cx="11285670" cy="707886"/>
          </a:xfrm>
          <a:prstGeom prst="rect">
            <a:avLst/>
          </a:prstGeom>
          <a:noFill/>
        </p:spPr>
        <p:txBody>
          <a:bodyPr wrap="square" rtlCol="0">
            <a:spAutoFit/>
          </a:bodyPr>
          <a:lstStyle/>
          <a:p>
            <a:r>
              <a:rPr kumimoji="1" lang="ja-JP" altLang="en-US" sz="4000" dirty="0"/>
              <a:t>立ちはだかる課題</a:t>
            </a:r>
            <a:endParaRPr kumimoji="1" lang="en-US" altLang="ja-JP" sz="4000" dirty="0"/>
          </a:p>
        </p:txBody>
      </p:sp>
      <p:sp>
        <p:nvSpPr>
          <p:cNvPr id="34" name="Text 2">
            <a:extLst>
              <a:ext uri="{FF2B5EF4-FFF2-40B4-BE49-F238E27FC236}">
                <a16:creationId xmlns:a16="http://schemas.microsoft.com/office/drawing/2014/main" id="{D4323194-8916-4C78-9A1B-FCC975A85ADC}"/>
              </a:ext>
            </a:extLst>
          </p:cNvPr>
          <p:cNvSpPr/>
          <p:nvPr/>
        </p:nvSpPr>
        <p:spPr>
          <a:xfrm>
            <a:off x="2543589" y="2707481"/>
            <a:ext cx="2835235" cy="354330"/>
          </a:xfrm>
          <a:prstGeom prst="rect">
            <a:avLst/>
          </a:prstGeom>
          <a:noFill/>
          <a:ln/>
        </p:spPr>
        <p:txBody>
          <a:bodyPr wrap="none" lIns="0" tIns="0" rIns="0" bIns="0" rtlCol="0" anchor="t"/>
          <a:lstStyle/>
          <a:p>
            <a:pPr>
              <a:lnSpc>
                <a:spcPts val="2750"/>
              </a:lnSpc>
            </a:pPr>
            <a:r>
              <a:rPr lang="ja-JP" altLang="en-US" sz="8000" dirty="0">
                <a:latin typeface="+mn-ea"/>
              </a:rPr>
              <a:t>就活解禁時期</a:t>
            </a:r>
            <a:endParaRPr lang="en-US" altLang="ja-JP" sz="8000" dirty="0">
              <a:latin typeface="+mn-ea"/>
            </a:endParaRPr>
          </a:p>
          <a:p>
            <a:pPr marL="0" indent="0">
              <a:lnSpc>
                <a:spcPts val="2750"/>
              </a:lnSpc>
              <a:buNone/>
            </a:pPr>
            <a:endParaRPr lang="en-US" sz="8000" dirty="0">
              <a:latin typeface="+mn-ea"/>
            </a:endParaRPr>
          </a:p>
        </p:txBody>
      </p:sp>
      <p:sp>
        <p:nvSpPr>
          <p:cNvPr id="3" name="テキスト ボックス 2">
            <a:extLst>
              <a:ext uri="{FF2B5EF4-FFF2-40B4-BE49-F238E27FC236}">
                <a16:creationId xmlns:a16="http://schemas.microsoft.com/office/drawing/2014/main" id="{15A7CF22-3E7F-467E-8941-2A2BF639D4C4}"/>
              </a:ext>
            </a:extLst>
          </p:cNvPr>
          <p:cNvSpPr txBox="1"/>
          <p:nvPr/>
        </p:nvSpPr>
        <p:spPr>
          <a:xfrm>
            <a:off x="2758505" y="4098693"/>
            <a:ext cx="6352161" cy="830997"/>
          </a:xfrm>
          <a:prstGeom prst="rect">
            <a:avLst/>
          </a:prstGeom>
          <a:noFill/>
        </p:spPr>
        <p:txBody>
          <a:bodyPr wrap="square" rtlCol="0">
            <a:spAutoFit/>
          </a:bodyPr>
          <a:lstStyle/>
          <a:p>
            <a:r>
              <a:rPr kumimoji="1" lang="en-US" altLang="ja-JP" sz="4800" dirty="0"/>
              <a:t>A.</a:t>
            </a:r>
            <a:r>
              <a:rPr kumimoji="1" lang="ja-JP" altLang="en-US" sz="4800" dirty="0"/>
              <a:t>　</a:t>
            </a:r>
            <a:r>
              <a:rPr kumimoji="1" lang="en-US" altLang="ja-JP" sz="4800" dirty="0"/>
              <a:t>8</a:t>
            </a:r>
            <a:r>
              <a:rPr kumimoji="1" lang="ja-JP" altLang="en-US" sz="4800" dirty="0"/>
              <a:t>月（</a:t>
            </a:r>
            <a:r>
              <a:rPr kumimoji="1" lang="en-US" altLang="ja-JP" sz="4800" dirty="0"/>
              <a:t>HAL</a:t>
            </a:r>
            <a:r>
              <a:rPr kumimoji="1" lang="ja-JP" altLang="en-US" sz="4800" dirty="0"/>
              <a:t>研究所）</a:t>
            </a:r>
          </a:p>
        </p:txBody>
      </p:sp>
    </p:spTree>
    <p:extLst>
      <p:ext uri="{BB962C8B-B14F-4D97-AF65-F5344CB8AC3E}">
        <p14:creationId xmlns:p14="http://schemas.microsoft.com/office/powerpoint/2010/main" val="24749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245834" y="1220257"/>
            <a:ext cx="11285670" cy="461665"/>
          </a:xfrm>
          <a:prstGeom prst="rect">
            <a:avLst/>
          </a:prstGeom>
          <a:noFill/>
        </p:spPr>
        <p:txBody>
          <a:bodyPr wrap="square" rtlCol="0">
            <a:spAutoFit/>
          </a:bodyPr>
          <a:lstStyle/>
          <a:p>
            <a:r>
              <a:rPr kumimoji="1" lang="ja-JP" altLang="en-US" sz="2400" dirty="0"/>
              <a:t>実際の就活スケジュールとしては</a:t>
            </a:r>
          </a:p>
        </p:txBody>
      </p:sp>
      <p:sp>
        <p:nvSpPr>
          <p:cNvPr id="5" name="テキスト ボックス 4">
            <a:extLst>
              <a:ext uri="{FF2B5EF4-FFF2-40B4-BE49-F238E27FC236}">
                <a16:creationId xmlns:a16="http://schemas.microsoft.com/office/drawing/2014/main" id="{B1B8D56C-B2AE-4049-A771-625E7D2467E3}"/>
              </a:ext>
            </a:extLst>
          </p:cNvPr>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ゲーム業界に入るためには</a:t>
            </a:r>
          </a:p>
        </p:txBody>
      </p:sp>
      <p:sp>
        <p:nvSpPr>
          <p:cNvPr id="6" name="正方形/長方形 5">
            <a:extLst>
              <a:ext uri="{FF2B5EF4-FFF2-40B4-BE49-F238E27FC236}">
                <a16:creationId xmlns:a16="http://schemas.microsoft.com/office/drawing/2014/main" id="{5622D6B0-76E1-4E81-B4B8-51BB00A17987}"/>
              </a:ext>
            </a:extLst>
          </p:cNvPr>
          <p:cNvSpPr/>
          <p:nvPr/>
        </p:nvSpPr>
        <p:spPr>
          <a:xfrm>
            <a:off x="781665" y="3250531"/>
            <a:ext cx="3362633" cy="1283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1</a:t>
            </a:r>
            <a:r>
              <a:rPr kumimoji="1" lang="ja-JP" altLang="en-US" dirty="0"/>
              <a:t>年</a:t>
            </a:r>
          </a:p>
        </p:txBody>
      </p:sp>
      <p:sp>
        <p:nvSpPr>
          <p:cNvPr id="9" name="正方形/長方形 8">
            <a:extLst>
              <a:ext uri="{FF2B5EF4-FFF2-40B4-BE49-F238E27FC236}">
                <a16:creationId xmlns:a16="http://schemas.microsoft.com/office/drawing/2014/main" id="{63E39C5D-8008-46D6-8AC8-2D9ADAEF0FA8}"/>
              </a:ext>
            </a:extLst>
          </p:cNvPr>
          <p:cNvSpPr/>
          <p:nvPr/>
        </p:nvSpPr>
        <p:spPr>
          <a:xfrm>
            <a:off x="4236849" y="3250531"/>
            <a:ext cx="3362633" cy="1283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２年</a:t>
            </a:r>
          </a:p>
        </p:txBody>
      </p:sp>
      <p:sp>
        <p:nvSpPr>
          <p:cNvPr id="10" name="正方形/長方形 9">
            <a:extLst>
              <a:ext uri="{FF2B5EF4-FFF2-40B4-BE49-F238E27FC236}">
                <a16:creationId xmlns:a16="http://schemas.microsoft.com/office/drawing/2014/main" id="{496846C4-97EA-4140-A7FC-BFE716976806}"/>
              </a:ext>
            </a:extLst>
          </p:cNvPr>
          <p:cNvSpPr/>
          <p:nvPr/>
        </p:nvSpPr>
        <p:spPr>
          <a:xfrm>
            <a:off x="7692033" y="3250531"/>
            <a:ext cx="3362633" cy="1283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３年</a:t>
            </a:r>
          </a:p>
        </p:txBody>
      </p:sp>
      <p:pic>
        <p:nvPicPr>
          <p:cNvPr id="4098" name="Picture 2" descr="就職を考えている人のイラスト（男性） | かわいいフリー素材集 いらすとや">
            <a:extLst>
              <a:ext uri="{FF2B5EF4-FFF2-40B4-BE49-F238E27FC236}">
                <a16:creationId xmlns:a16="http://schemas.microsoft.com/office/drawing/2014/main" id="{FB56E9D2-2371-422F-B473-20CE4982C7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7215" y="1158493"/>
            <a:ext cx="1369636" cy="1468924"/>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C6E25F2-F937-4497-8EEA-AAF36ED65F0D}"/>
              </a:ext>
            </a:extLst>
          </p:cNvPr>
          <p:cNvSpPr txBox="1"/>
          <p:nvPr/>
        </p:nvSpPr>
        <p:spPr>
          <a:xfrm flipH="1">
            <a:off x="8343526" y="2398080"/>
            <a:ext cx="3187978" cy="461665"/>
          </a:xfrm>
          <a:prstGeom prst="rect">
            <a:avLst/>
          </a:prstGeom>
          <a:noFill/>
        </p:spPr>
        <p:txBody>
          <a:bodyPr wrap="square" rtlCol="0">
            <a:spAutoFit/>
          </a:bodyPr>
          <a:lstStyle/>
          <a:p>
            <a:r>
              <a:rPr kumimoji="1" lang="ja-JP" altLang="en-US" sz="2400" dirty="0"/>
              <a:t>一般的なイメージ</a:t>
            </a:r>
          </a:p>
        </p:txBody>
      </p:sp>
      <p:sp>
        <p:nvSpPr>
          <p:cNvPr id="7" name="矢印: 上 6">
            <a:extLst>
              <a:ext uri="{FF2B5EF4-FFF2-40B4-BE49-F238E27FC236}">
                <a16:creationId xmlns:a16="http://schemas.microsoft.com/office/drawing/2014/main" id="{57D39D9B-041A-4D33-86A2-75ABC6A68969}"/>
              </a:ext>
            </a:extLst>
          </p:cNvPr>
          <p:cNvSpPr/>
          <p:nvPr/>
        </p:nvSpPr>
        <p:spPr>
          <a:xfrm>
            <a:off x="5800177" y="4360324"/>
            <a:ext cx="781664" cy="73742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上 13">
            <a:extLst>
              <a:ext uri="{FF2B5EF4-FFF2-40B4-BE49-F238E27FC236}">
                <a16:creationId xmlns:a16="http://schemas.microsoft.com/office/drawing/2014/main" id="{882AC708-03CF-4436-AF67-C2F72ACC729A}"/>
              </a:ext>
            </a:extLst>
          </p:cNvPr>
          <p:cNvSpPr/>
          <p:nvPr/>
        </p:nvSpPr>
        <p:spPr>
          <a:xfrm rot="10800000">
            <a:off x="7502636" y="2619483"/>
            <a:ext cx="781664" cy="73742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00" name="Picture 4" descr="驚いている男性会社員のイラスト | かわいいフリー素材集 いらすとや">
            <a:extLst>
              <a:ext uri="{FF2B5EF4-FFF2-40B4-BE49-F238E27FC236}">
                <a16:creationId xmlns:a16="http://schemas.microsoft.com/office/drawing/2014/main" id="{6A6DC06B-4AE5-4186-8313-CCDBCC2616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3883" y="5036341"/>
            <a:ext cx="1344062" cy="1701245"/>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483BDB1A-F833-4161-8341-144CC5921B94}"/>
              </a:ext>
            </a:extLst>
          </p:cNvPr>
          <p:cNvSpPr txBox="1"/>
          <p:nvPr/>
        </p:nvSpPr>
        <p:spPr>
          <a:xfrm flipH="1">
            <a:off x="2190846" y="5821924"/>
            <a:ext cx="3187978" cy="461665"/>
          </a:xfrm>
          <a:prstGeom prst="rect">
            <a:avLst/>
          </a:prstGeom>
          <a:noFill/>
        </p:spPr>
        <p:txBody>
          <a:bodyPr wrap="square" rtlCol="0">
            <a:spAutoFit/>
          </a:bodyPr>
          <a:lstStyle/>
          <a:p>
            <a:r>
              <a:rPr kumimoji="1" lang="ja-JP" altLang="en-US" sz="2400" dirty="0"/>
              <a:t>実際の就活開始時期</a:t>
            </a:r>
          </a:p>
        </p:txBody>
      </p:sp>
    </p:spTree>
    <p:extLst>
      <p:ext uri="{BB962C8B-B14F-4D97-AF65-F5344CB8AC3E}">
        <p14:creationId xmlns:p14="http://schemas.microsoft.com/office/powerpoint/2010/main" val="142815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4100"/>
                                        </p:tgtEl>
                                        <p:attrNameLst>
                                          <p:attrName>style.visibility</p:attrName>
                                        </p:attrNameLst>
                                      </p:cBhvr>
                                      <p:to>
                                        <p:strVal val="visible"/>
                                      </p:to>
                                    </p:set>
                                    <p:animEffect transition="in" filter="fade">
                                      <p:cBhvr>
                                        <p:cTn id="21" dur="500"/>
                                        <p:tgtEl>
                                          <p:spTgt spid="41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animBg="1"/>
      <p:bldP spid="14"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学生紹介</a:t>
            </a:r>
          </a:p>
        </p:txBody>
      </p:sp>
      <p:sp>
        <p:nvSpPr>
          <p:cNvPr id="5" name="テキスト ボックス 3">
            <a:extLst>
              <a:ext uri="{FF2B5EF4-FFF2-40B4-BE49-F238E27FC236}">
                <a16:creationId xmlns:a16="http://schemas.microsoft.com/office/drawing/2014/main" id="{926D2875-4762-49F0-AC3B-6804A67DE305}"/>
              </a:ext>
            </a:extLst>
          </p:cNvPr>
          <p:cNvSpPr txBox="1"/>
          <p:nvPr/>
        </p:nvSpPr>
        <p:spPr>
          <a:xfrm>
            <a:off x="1092129" y="805995"/>
            <a:ext cx="6393160" cy="224676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出身高校</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：福岡大学附属若葉高校</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4"/>
              </a:rPr>
              <a:t>Hmmtrnt</a:t>
            </a:r>
            <a:r>
              <a:rPr lang="en-US" altLang="ja-JP" sz="2800" dirty="0">
                <a:latin typeface="メイリオ" panose="020B0604030504040204" pitchFamily="50" charset="-128"/>
                <a:ea typeface="メイリオ" panose="020B0604030504040204" pitchFamily="50" charset="-128"/>
                <a:hlinkClick r:id="rId4"/>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6" name="テキスト ボックス 4">
            <a:extLst>
              <a:ext uri="{FF2B5EF4-FFF2-40B4-BE49-F238E27FC236}">
                <a16:creationId xmlns:a16="http://schemas.microsoft.com/office/drawing/2014/main" id="{BF30EB2A-5E8F-40B8-AF44-838C30E4B91E}"/>
              </a:ext>
            </a:extLst>
          </p:cNvPr>
          <p:cNvSpPr txBox="1"/>
          <p:nvPr/>
        </p:nvSpPr>
        <p:spPr>
          <a:xfrm>
            <a:off x="1092129" y="3560684"/>
            <a:ext cx="3331361" cy="310854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年半</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HLSL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：半年</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57DD0D9E-B7F3-4DFA-BF11-47D35D1232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2646" y="3464087"/>
            <a:ext cx="4402320" cy="3301739"/>
          </a:xfrm>
          <a:prstGeom prst="rect">
            <a:avLst/>
          </a:prstGeom>
        </p:spPr>
      </p:pic>
      <p:sp>
        <p:nvSpPr>
          <p:cNvPr id="8" name="テキスト ボックス 1">
            <a:extLst>
              <a:ext uri="{FF2B5EF4-FFF2-40B4-BE49-F238E27FC236}">
                <a16:creationId xmlns:a16="http://schemas.microsoft.com/office/drawing/2014/main" id="{967B4B60-0666-44E5-B23D-5188CE5CB936}"/>
              </a:ext>
            </a:extLst>
          </p:cNvPr>
          <p:cNvSpPr txBox="1"/>
          <p:nvPr/>
        </p:nvSpPr>
        <p:spPr>
          <a:xfrm>
            <a:off x="3202135" y="290421"/>
            <a:ext cx="1981633"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dirty="0"/>
              <a:t>はままつ　　れんと</a:t>
            </a:r>
          </a:p>
        </p:txBody>
      </p:sp>
    </p:spTree>
    <p:extLst>
      <p:ext uri="{BB962C8B-B14F-4D97-AF65-F5344CB8AC3E}">
        <p14:creationId xmlns:p14="http://schemas.microsoft.com/office/powerpoint/2010/main" val="3467838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48A380C-5482-4BBF-9E9A-4086DB5FF9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9205" y="961433"/>
            <a:ext cx="5143031" cy="2886422"/>
          </a:xfrm>
          <a:prstGeom prst="rect">
            <a:avLst/>
          </a:prstGeom>
        </p:spPr>
      </p:pic>
      <p:sp>
        <p:nvSpPr>
          <p:cNvPr id="9" name="テキスト ボックス 8">
            <a:extLst>
              <a:ext uri="{FF2B5EF4-FFF2-40B4-BE49-F238E27FC236}">
                <a16:creationId xmlns:a16="http://schemas.microsoft.com/office/drawing/2014/main" id="{30F1749B-632C-425E-B2C2-42BFA8A387C7}"/>
              </a:ext>
            </a:extLst>
          </p:cNvPr>
          <p:cNvSpPr txBox="1"/>
          <p:nvPr/>
        </p:nvSpPr>
        <p:spPr>
          <a:xfrm>
            <a:off x="1539205" y="319252"/>
            <a:ext cx="4741619" cy="6508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defTabSz="414772"/>
            <a:r>
              <a:rPr kumimoji="1" lang="ja-JP" altLang="en-US" sz="1452" dirty="0">
                <a:solidFill>
                  <a:prstClr val="white"/>
                </a:solidFill>
                <a:latin typeface="メイリオ" panose="020B0604030504040204" pitchFamily="50" charset="-128"/>
                <a:ea typeface="メイリオ" panose="020B0604030504040204" pitchFamily="50" charset="-128"/>
              </a:rPr>
              <a:t>作品名：</a:t>
            </a:r>
            <a:r>
              <a:rPr kumimoji="1" lang="en-US" altLang="ja-JP" sz="3629" b="1" dirty="0" err="1">
                <a:solidFill>
                  <a:prstClr val="white"/>
                </a:solidFill>
                <a:latin typeface="メイリオ" panose="020B0604030504040204" pitchFamily="50" charset="-128"/>
                <a:ea typeface="メイリオ" panose="020B0604030504040204" pitchFamily="50" charset="-128"/>
              </a:rPr>
              <a:t>DoragonHunter</a:t>
            </a:r>
            <a:endParaRPr kumimoji="1" lang="en-US" altLang="ja-JP" sz="1452" b="1" dirty="0">
              <a:solidFill>
                <a:prstClr val="white"/>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8A5D3B5-DE8F-41DF-86ED-8922A98472F9}"/>
              </a:ext>
            </a:extLst>
          </p:cNvPr>
          <p:cNvSpPr txBox="1"/>
          <p:nvPr/>
        </p:nvSpPr>
        <p:spPr>
          <a:xfrm>
            <a:off x="6767920" y="2420323"/>
            <a:ext cx="3542316" cy="343620"/>
          </a:xfrm>
          <a:prstGeom prst="rect">
            <a:avLst/>
          </a:prstGeom>
          <a:noFill/>
        </p:spPr>
        <p:txBody>
          <a:bodyPr wrap="none" rtlCol="0">
            <a:spAutoFit/>
          </a:bodyPr>
          <a:lstStyle/>
          <a:p>
            <a:pPr defTabSz="414772" fontAlgn="base"/>
            <a:r>
              <a:rPr kumimoji="1" lang="ja-JP" altLang="en-US" sz="1633" dirty="0">
                <a:solidFill>
                  <a:prstClr val="white"/>
                </a:solidFill>
                <a:latin typeface="メイリオ" panose="020B0604030504040204" pitchFamily="50" charset="-128"/>
                <a:ea typeface="メイリオ" panose="020B0604030504040204" pitchFamily="50" charset="-128"/>
              </a:rPr>
              <a:t>作品</a:t>
            </a:r>
            <a:r>
              <a:rPr kumimoji="1" lang="en-US" altLang="ja-JP" sz="1633" dirty="0" err="1">
                <a:solidFill>
                  <a:prstClr val="white"/>
                </a:solidFill>
                <a:latin typeface="メイリオ" panose="020B0604030504040204" pitchFamily="50" charset="-128"/>
                <a:ea typeface="メイリオ" panose="020B0604030504040204" pitchFamily="50" charset="-128"/>
              </a:rPr>
              <a:t>GitURL</a:t>
            </a:r>
            <a:r>
              <a:rPr kumimoji="1" lang="ja-JP" altLang="en-US" sz="1633" dirty="0">
                <a:solidFill>
                  <a:prstClr val="white"/>
                </a:solidFill>
                <a:latin typeface="メイリオ" panose="020B0604030504040204" pitchFamily="50" charset="-128"/>
                <a:ea typeface="メイリオ" panose="020B0604030504040204" pitchFamily="50" charset="-128"/>
              </a:rPr>
              <a:t>：</a:t>
            </a:r>
            <a:r>
              <a:rPr lang="en-US" altLang="ja-JP" sz="1633" dirty="0">
                <a:solidFill>
                  <a:prstClr val="white"/>
                </a:solidFill>
                <a:latin typeface="メイリオ" panose="020B0604030504040204" pitchFamily="50" charset="-128"/>
                <a:ea typeface="メイリオ" panose="020B0604030504040204" pitchFamily="50" charset="-128"/>
              </a:rPr>
              <a:t>https://x.gd/v3Q1B</a:t>
            </a:r>
          </a:p>
        </p:txBody>
      </p:sp>
      <p:sp>
        <p:nvSpPr>
          <p:cNvPr id="11" name="テキスト ボックス 10">
            <a:extLst>
              <a:ext uri="{FF2B5EF4-FFF2-40B4-BE49-F238E27FC236}">
                <a16:creationId xmlns:a16="http://schemas.microsoft.com/office/drawing/2014/main" id="{E633F4C7-D5C0-4BC6-B1AE-02E952DA6966}"/>
              </a:ext>
            </a:extLst>
          </p:cNvPr>
          <p:cNvSpPr txBox="1"/>
          <p:nvPr/>
        </p:nvSpPr>
        <p:spPr>
          <a:xfrm>
            <a:off x="6767920" y="2755374"/>
            <a:ext cx="3592009" cy="343620"/>
          </a:xfrm>
          <a:prstGeom prst="rect">
            <a:avLst/>
          </a:prstGeom>
          <a:noFill/>
        </p:spPr>
        <p:txBody>
          <a:bodyPr wrap="none" rtlCol="0">
            <a:spAutoFit/>
          </a:bodyPr>
          <a:lstStyle/>
          <a:p>
            <a:pPr defTabSz="414772" fontAlgn="base"/>
            <a:r>
              <a:rPr kumimoji="1" lang="ja-JP" altLang="en-US" sz="1633" dirty="0">
                <a:solidFill>
                  <a:prstClr val="white"/>
                </a:solidFill>
                <a:latin typeface="メイリオ" panose="020B0604030504040204" pitchFamily="50" charset="-128"/>
                <a:ea typeface="メイリオ" panose="020B0604030504040204" pitchFamily="50" charset="-128"/>
              </a:rPr>
              <a:t>紹介動画</a:t>
            </a:r>
            <a:r>
              <a:rPr kumimoji="1" lang="en-US" altLang="ja-JP" sz="1633" dirty="0">
                <a:solidFill>
                  <a:prstClr val="white"/>
                </a:solidFill>
                <a:latin typeface="メイリオ" panose="020B0604030504040204" pitchFamily="50" charset="-128"/>
                <a:ea typeface="メイリオ" panose="020B0604030504040204" pitchFamily="50" charset="-128"/>
              </a:rPr>
              <a:t>URL</a:t>
            </a:r>
            <a:r>
              <a:rPr kumimoji="1" lang="ja-JP" altLang="en-US" sz="1633" dirty="0">
                <a:solidFill>
                  <a:prstClr val="white"/>
                </a:solidFill>
                <a:latin typeface="メイリオ" panose="020B0604030504040204" pitchFamily="50" charset="-128"/>
                <a:ea typeface="メイリオ" panose="020B0604030504040204" pitchFamily="50" charset="-128"/>
              </a:rPr>
              <a:t>：</a:t>
            </a:r>
            <a:r>
              <a:rPr lang="en-US" altLang="ja-JP" sz="1633" dirty="0">
                <a:solidFill>
                  <a:prstClr val="white"/>
                </a:solidFill>
                <a:latin typeface="メイリオ" panose="020B0604030504040204" pitchFamily="50" charset="-128"/>
                <a:ea typeface="メイリオ" panose="020B0604030504040204" pitchFamily="50" charset="-128"/>
              </a:rPr>
              <a:t>https://x.gd/SCnzI</a:t>
            </a:r>
          </a:p>
        </p:txBody>
      </p:sp>
      <p:sp>
        <p:nvSpPr>
          <p:cNvPr id="12" name="テキスト ボックス 11">
            <a:extLst>
              <a:ext uri="{FF2B5EF4-FFF2-40B4-BE49-F238E27FC236}">
                <a16:creationId xmlns:a16="http://schemas.microsoft.com/office/drawing/2014/main" id="{47C574B7-8AA7-4AF8-ADDD-171D93B732E2}"/>
              </a:ext>
            </a:extLst>
          </p:cNvPr>
          <p:cNvSpPr txBox="1"/>
          <p:nvPr/>
        </p:nvSpPr>
        <p:spPr>
          <a:xfrm>
            <a:off x="6767919" y="1393038"/>
            <a:ext cx="1574470" cy="343620"/>
          </a:xfrm>
          <a:prstGeom prst="rect">
            <a:avLst/>
          </a:prstGeom>
          <a:noFill/>
        </p:spPr>
        <p:txBody>
          <a:bodyPr wrap="none" rtlCol="0">
            <a:spAutoFit/>
          </a:bodyPr>
          <a:lstStyle/>
          <a:p>
            <a:pPr defTabSz="414772" fontAlgn="base"/>
            <a:r>
              <a:rPr kumimoji="1" lang="ja-JP" altLang="en-US" sz="1633" dirty="0">
                <a:solidFill>
                  <a:prstClr val="white"/>
                </a:solidFill>
                <a:latin typeface="メイリオ" panose="020B0604030504040204" pitchFamily="50" charset="-128"/>
                <a:ea typeface="メイリオ" panose="020B0604030504040204" pitchFamily="50" charset="-128"/>
              </a:rPr>
              <a:t>制作人数：</a:t>
            </a:r>
            <a:r>
              <a:rPr kumimoji="1" lang="en-US" altLang="ja-JP" sz="1633" dirty="0">
                <a:solidFill>
                  <a:prstClr val="white"/>
                </a:solidFill>
                <a:latin typeface="メイリオ" panose="020B0604030504040204" pitchFamily="50" charset="-128"/>
                <a:ea typeface="メイリオ" panose="020B0604030504040204" pitchFamily="50" charset="-128"/>
              </a:rPr>
              <a:t>3</a:t>
            </a:r>
            <a:r>
              <a:rPr kumimoji="1" lang="ja-JP" altLang="en-US" sz="1633" dirty="0">
                <a:solidFill>
                  <a:prstClr val="white"/>
                </a:solidFill>
                <a:latin typeface="メイリオ" panose="020B0604030504040204" pitchFamily="50" charset="-128"/>
                <a:ea typeface="メイリオ" panose="020B0604030504040204" pitchFamily="50" charset="-128"/>
              </a:rPr>
              <a:t>人</a:t>
            </a:r>
            <a:endParaRPr lang="en-US" altLang="ja-JP" sz="1633" dirty="0">
              <a:solidFill>
                <a:prstClr val="white"/>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A92EA08-C1CD-475E-A051-BF6F8A9E3C76}"/>
              </a:ext>
            </a:extLst>
          </p:cNvPr>
          <p:cNvSpPr txBox="1"/>
          <p:nvPr/>
        </p:nvSpPr>
        <p:spPr>
          <a:xfrm>
            <a:off x="6767920" y="1728089"/>
            <a:ext cx="2704587" cy="343620"/>
          </a:xfrm>
          <a:prstGeom prst="rect">
            <a:avLst/>
          </a:prstGeom>
          <a:noFill/>
        </p:spPr>
        <p:txBody>
          <a:bodyPr wrap="none" rtlCol="0">
            <a:spAutoFit/>
          </a:bodyPr>
          <a:lstStyle/>
          <a:p>
            <a:pPr defTabSz="414772" fontAlgn="base"/>
            <a:r>
              <a:rPr kumimoji="1" lang="ja-JP" altLang="en-US" sz="1633" dirty="0">
                <a:solidFill>
                  <a:prstClr val="white"/>
                </a:solidFill>
                <a:latin typeface="メイリオ" panose="020B0604030504040204" pitchFamily="50" charset="-128"/>
                <a:ea typeface="メイリオ" panose="020B0604030504040204" pitchFamily="50" charset="-128"/>
              </a:rPr>
              <a:t>担当箇所：プログラム全て</a:t>
            </a:r>
            <a:endParaRPr lang="en-US" altLang="ja-JP" sz="1633" dirty="0">
              <a:solidFill>
                <a:prstClr val="white"/>
              </a:solidFill>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94823F43-D362-4D18-9F4A-0873C4DF3EB6}"/>
              </a:ext>
            </a:extLst>
          </p:cNvPr>
          <p:cNvSpPr txBox="1"/>
          <p:nvPr/>
        </p:nvSpPr>
        <p:spPr>
          <a:xfrm>
            <a:off x="6767920" y="2063141"/>
            <a:ext cx="2171557" cy="343620"/>
          </a:xfrm>
          <a:prstGeom prst="rect">
            <a:avLst/>
          </a:prstGeom>
          <a:noFill/>
        </p:spPr>
        <p:txBody>
          <a:bodyPr wrap="none" rtlCol="0">
            <a:spAutoFit/>
          </a:bodyPr>
          <a:lstStyle/>
          <a:p>
            <a:pPr defTabSz="414772" fontAlgn="base"/>
            <a:r>
              <a:rPr kumimoji="1" lang="ja-JP" altLang="en-US" sz="1633" dirty="0">
                <a:solidFill>
                  <a:prstClr val="white"/>
                </a:solidFill>
                <a:latin typeface="メイリオ" panose="020B0604030504040204" pitchFamily="50" charset="-128"/>
                <a:ea typeface="メイリオ" panose="020B0604030504040204" pitchFamily="50" charset="-128"/>
              </a:rPr>
              <a:t>制作環境：</a:t>
            </a:r>
            <a:r>
              <a:rPr kumimoji="1" lang="en-US" altLang="ja-JP" sz="1633" dirty="0">
                <a:solidFill>
                  <a:prstClr val="white"/>
                </a:solidFill>
                <a:latin typeface="メイリオ" panose="020B0604030504040204" pitchFamily="50" charset="-128"/>
                <a:ea typeface="メイリオ" panose="020B0604030504040204" pitchFamily="50" charset="-128"/>
              </a:rPr>
              <a:t>C#/Unity</a:t>
            </a:r>
            <a:endParaRPr lang="en-US" altLang="ja-JP" sz="1633" dirty="0">
              <a:solidFill>
                <a:prstClr val="white"/>
              </a:solidFill>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0C7BC52B-A62C-40E5-9F20-4ECA2F5BBC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
        <p:nvSpPr>
          <p:cNvPr id="16" name="テキスト ボックス 15">
            <a:extLst>
              <a:ext uri="{FF2B5EF4-FFF2-40B4-BE49-F238E27FC236}">
                <a16:creationId xmlns:a16="http://schemas.microsoft.com/office/drawing/2014/main" id="{73E72C80-3D3B-4A3E-BB65-8404D634396C}"/>
              </a:ext>
            </a:extLst>
          </p:cNvPr>
          <p:cNvSpPr txBox="1"/>
          <p:nvPr/>
        </p:nvSpPr>
        <p:spPr>
          <a:xfrm>
            <a:off x="1402073" y="3974392"/>
            <a:ext cx="4793300" cy="483209"/>
          </a:xfrm>
          <a:prstGeom prst="rect">
            <a:avLst/>
          </a:prstGeom>
          <a:noFill/>
        </p:spPr>
        <p:txBody>
          <a:bodyPr wrap="none" rtlCol="0">
            <a:spAutoFit/>
          </a:bodyPr>
          <a:lstStyle/>
          <a:p>
            <a:pPr defTabSz="414772"/>
            <a:r>
              <a:rPr kumimoji="1" lang="ja-JP" altLang="en-US" sz="1996" dirty="0">
                <a:solidFill>
                  <a:prstClr val="white"/>
                </a:solidFill>
                <a:latin typeface="メイリオ" panose="020B0604030504040204" pitchFamily="50" charset="-128"/>
                <a:ea typeface="メイリオ" panose="020B0604030504040204" pitchFamily="50" charset="-128"/>
              </a:rPr>
              <a:t>ジャンル</a:t>
            </a:r>
            <a:r>
              <a:rPr kumimoji="1" lang="en-US" altLang="ja-JP" sz="1996" dirty="0">
                <a:solidFill>
                  <a:prstClr val="white"/>
                </a:solidFill>
                <a:latin typeface="メイリオ" panose="020B0604030504040204" pitchFamily="50" charset="-128"/>
                <a:ea typeface="メイリオ" panose="020B0604030504040204" pitchFamily="50" charset="-128"/>
              </a:rPr>
              <a:t>:</a:t>
            </a:r>
            <a:r>
              <a:rPr kumimoji="1" lang="ja-JP" altLang="en-US" sz="1996" dirty="0">
                <a:solidFill>
                  <a:prstClr val="white"/>
                </a:solidFill>
                <a:latin typeface="メイリオ" panose="020B0604030504040204" pitchFamily="50" charset="-128"/>
                <a:ea typeface="メイリオ" panose="020B0604030504040204" pitchFamily="50" charset="-128"/>
              </a:rPr>
              <a:t>モンハン風</a:t>
            </a:r>
            <a:r>
              <a:rPr kumimoji="1" lang="ja-JP" altLang="en-US" sz="2540" b="1" dirty="0">
                <a:solidFill>
                  <a:srgbClr val="FF0000"/>
                </a:solidFill>
                <a:latin typeface="メイリオ" panose="020B0604030504040204" pitchFamily="50" charset="-128"/>
                <a:ea typeface="メイリオ" panose="020B0604030504040204" pitchFamily="50" charset="-128"/>
              </a:rPr>
              <a:t>狩猟</a:t>
            </a:r>
            <a:r>
              <a:rPr kumimoji="1" lang="ja-JP" altLang="en-US" sz="1996" dirty="0">
                <a:solidFill>
                  <a:prstClr val="white"/>
                </a:solidFill>
                <a:latin typeface="メイリオ" panose="020B0604030504040204" pitchFamily="50" charset="-128"/>
                <a:ea typeface="メイリオ" panose="020B0604030504040204" pitchFamily="50" charset="-128"/>
              </a:rPr>
              <a:t>アクション！</a:t>
            </a:r>
            <a:endParaRPr kumimoji="1" lang="en-US" altLang="ja-JP" sz="1996" dirty="0">
              <a:solidFill>
                <a:prstClr val="white"/>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1DE90D91-3EB5-48E9-839E-21F7F4BF0BCC}"/>
              </a:ext>
            </a:extLst>
          </p:cNvPr>
          <p:cNvSpPr txBox="1"/>
          <p:nvPr/>
        </p:nvSpPr>
        <p:spPr>
          <a:xfrm>
            <a:off x="6767920" y="1057987"/>
            <a:ext cx="3900427"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製作期間：</a:t>
            </a:r>
            <a:r>
              <a:rPr kumimoji="1" lang="en-US" altLang="ja-JP" sz="1633" dirty="0">
                <a:solidFill>
                  <a:prstClr val="white"/>
                </a:solidFill>
                <a:latin typeface="メイリオ" panose="020B0604030504040204" pitchFamily="50" charset="-128"/>
                <a:ea typeface="メイリオ" panose="020B0604030504040204" pitchFamily="50" charset="-128"/>
              </a:rPr>
              <a:t>2023/10/09</a:t>
            </a:r>
            <a:r>
              <a:rPr kumimoji="1" lang="ja-JP" altLang="en-US" sz="1633" dirty="0">
                <a:solidFill>
                  <a:prstClr val="white"/>
                </a:solidFill>
                <a:latin typeface="メイリオ" panose="020B0604030504040204" pitchFamily="50" charset="-128"/>
                <a:ea typeface="メイリオ" panose="020B0604030504040204" pitchFamily="50" charset="-128"/>
              </a:rPr>
              <a:t>～</a:t>
            </a:r>
            <a:r>
              <a:rPr kumimoji="1" lang="en-US" altLang="ja-JP" sz="1633" dirty="0">
                <a:solidFill>
                  <a:prstClr val="white"/>
                </a:solidFill>
                <a:latin typeface="メイリオ" panose="020B0604030504040204" pitchFamily="50" charset="-128"/>
                <a:ea typeface="メイリオ" panose="020B0604030504040204" pitchFamily="50" charset="-128"/>
              </a:rPr>
              <a:t>2024/03/31</a:t>
            </a:r>
          </a:p>
        </p:txBody>
      </p:sp>
      <p:pic>
        <p:nvPicPr>
          <p:cNvPr id="18" name="図 17">
            <a:extLst>
              <a:ext uri="{FF2B5EF4-FFF2-40B4-BE49-F238E27FC236}">
                <a16:creationId xmlns:a16="http://schemas.microsoft.com/office/drawing/2014/main" id="{136F0ABA-3AC9-4F2D-9ABB-EB815E3D0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603" y="3602991"/>
            <a:ext cx="4752129" cy="2679335"/>
          </a:xfrm>
          <a:prstGeom prst="rect">
            <a:avLst/>
          </a:prstGeom>
        </p:spPr>
      </p:pic>
      <p:sp>
        <p:nvSpPr>
          <p:cNvPr id="19" name="テキスト ボックス 18">
            <a:extLst>
              <a:ext uri="{FF2B5EF4-FFF2-40B4-BE49-F238E27FC236}">
                <a16:creationId xmlns:a16="http://schemas.microsoft.com/office/drawing/2014/main" id="{D065FE5A-A446-4ACF-9C42-364358B470AA}"/>
              </a:ext>
            </a:extLst>
          </p:cNvPr>
          <p:cNvSpPr txBox="1"/>
          <p:nvPr/>
        </p:nvSpPr>
        <p:spPr>
          <a:xfrm>
            <a:off x="1516739" y="4805829"/>
            <a:ext cx="4414991" cy="874085"/>
          </a:xfrm>
          <a:prstGeom prst="rect">
            <a:avLst/>
          </a:prstGeom>
          <a:noFill/>
        </p:spPr>
        <p:txBody>
          <a:bodyPr wrap="none" rtlCol="0">
            <a:spAutoFit/>
          </a:bodyPr>
          <a:lstStyle/>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敵の様々な攻撃を回避しつつ</a:t>
            </a:r>
            <a:endParaRPr kumimoji="1" lang="en-US" altLang="ja-JP" sz="2540"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コンボ攻撃を叩き込め！</a:t>
            </a:r>
          </a:p>
        </p:txBody>
      </p:sp>
    </p:spTree>
    <p:extLst>
      <p:ext uri="{BB962C8B-B14F-4D97-AF65-F5344CB8AC3E}">
        <p14:creationId xmlns:p14="http://schemas.microsoft.com/office/powerpoint/2010/main" val="416367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6411" y="1726127"/>
            <a:ext cx="3030485" cy="1702874"/>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1844" y="1708965"/>
            <a:ext cx="3030485" cy="1702874"/>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986896" y="2560403"/>
            <a:ext cx="1754949" cy="1716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5547933" y="2197429"/>
            <a:ext cx="649537" cy="371512"/>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1844" y="4446013"/>
            <a:ext cx="3030485" cy="1720036"/>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8257087" y="3411839"/>
            <a:ext cx="0" cy="1034174"/>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986897" y="5297450"/>
            <a:ext cx="1754947" cy="858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6412" y="4446012"/>
            <a:ext cx="3030485" cy="1702875"/>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8311738" y="3747439"/>
            <a:ext cx="649537" cy="371512"/>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5547933" y="4943057"/>
            <a:ext cx="649537" cy="371512"/>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3471654" y="3429000"/>
            <a:ext cx="1" cy="101701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3471654" y="3756020"/>
            <a:ext cx="649537" cy="371512"/>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帰還</a:t>
            </a:r>
          </a:p>
        </p:txBody>
      </p:sp>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
        <p:nvSpPr>
          <p:cNvPr id="17" name="テキスト ボックス 16">
            <a:extLst>
              <a:ext uri="{FF2B5EF4-FFF2-40B4-BE49-F238E27FC236}">
                <a16:creationId xmlns:a16="http://schemas.microsoft.com/office/drawing/2014/main" id="{5084665E-BBB1-4D13-9C48-F52DDF2045A2}"/>
              </a:ext>
            </a:extLst>
          </p:cNvPr>
          <p:cNvSpPr txBox="1"/>
          <p:nvPr/>
        </p:nvSpPr>
        <p:spPr>
          <a:xfrm>
            <a:off x="1681037" y="293294"/>
            <a:ext cx="2973891" cy="650819"/>
          </a:xfrm>
          <a:prstGeom prst="rect">
            <a:avLst/>
          </a:prstGeom>
          <a:noFill/>
        </p:spPr>
        <p:txBody>
          <a:bodyPr wrap="none" rtlCol="0">
            <a:spAutoFit/>
          </a:bodyPr>
          <a:lstStyle/>
          <a:p>
            <a:pPr defTabSz="414772"/>
            <a:r>
              <a:rPr kumimoji="1" lang="ja-JP" altLang="en-US" sz="3629" b="1" dirty="0">
                <a:solidFill>
                  <a:prstClr val="white"/>
                </a:solidFill>
                <a:latin typeface="メイリオ" panose="020B0604030504040204" pitchFamily="50" charset="-128"/>
                <a:ea typeface="メイリオ" panose="020B0604030504040204" pitchFamily="50" charset="-128"/>
              </a:rPr>
              <a:t>ゲームループ</a:t>
            </a:r>
            <a:endParaRPr kumimoji="1" lang="ja-JP" altLang="en-US" sz="5443" b="1" dirty="0">
              <a:solidFill>
                <a:prstClr val="white"/>
              </a:solidFill>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2D5CAFC9-9D8D-44AE-8203-0A96E33EF8A1}"/>
              </a:ext>
            </a:extLst>
          </p:cNvPr>
          <p:cNvSpPr txBox="1"/>
          <p:nvPr/>
        </p:nvSpPr>
        <p:spPr>
          <a:xfrm>
            <a:off x="4640656" y="506006"/>
            <a:ext cx="4174541" cy="343620"/>
          </a:xfrm>
          <a:prstGeom prst="rect">
            <a:avLst/>
          </a:prstGeom>
          <a:noFill/>
        </p:spPr>
        <p:txBody>
          <a:bodyPr wrap="none" rtlCol="0">
            <a:spAutoFit/>
          </a:bodyPr>
          <a:lstStyle/>
          <a:p>
            <a:pPr defTabSz="414772"/>
            <a:r>
              <a:rPr kumimoji="1" lang="ja-JP" altLang="en-US" sz="1633" b="1" dirty="0">
                <a:solidFill>
                  <a:prstClr val="white"/>
                </a:solidFill>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120662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
        <p:nvSpPr>
          <p:cNvPr id="17" name="テキスト ボックス 16">
            <a:extLst>
              <a:ext uri="{FF2B5EF4-FFF2-40B4-BE49-F238E27FC236}">
                <a16:creationId xmlns:a16="http://schemas.microsoft.com/office/drawing/2014/main" id="{5084665E-BBB1-4D13-9C48-F52DDF2045A2}"/>
              </a:ext>
            </a:extLst>
          </p:cNvPr>
          <p:cNvSpPr txBox="1"/>
          <p:nvPr/>
        </p:nvSpPr>
        <p:spPr>
          <a:xfrm>
            <a:off x="1681037" y="293294"/>
            <a:ext cx="2973891" cy="650819"/>
          </a:xfrm>
          <a:prstGeom prst="rect">
            <a:avLst/>
          </a:prstGeom>
          <a:noFill/>
        </p:spPr>
        <p:txBody>
          <a:bodyPr wrap="none" rtlCol="0">
            <a:spAutoFit/>
          </a:bodyPr>
          <a:lstStyle/>
          <a:p>
            <a:pPr defTabSz="414772"/>
            <a:r>
              <a:rPr kumimoji="1" lang="ja-JP" altLang="en-US" sz="3629" b="1" dirty="0">
                <a:solidFill>
                  <a:prstClr val="white"/>
                </a:solidFill>
                <a:latin typeface="メイリオ" panose="020B0604030504040204" pitchFamily="50" charset="-128"/>
                <a:ea typeface="メイリオ" panose="020B0604030504040204" pitchFamily="50" charset="-128"/>
              </a:rPr>
              <a:t>ゲームループ</a:t>
            </a:r>
            <a:endParaRPr kumimoji="1" lang="ja-JP" altLang="en-US" sz="5443" b="1" dirty="0">
              <a:solidFill>
                <a:prstClr val="white"/>
              </a:solidFill>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2D5CAFC9-9D8D-44AE-8203-0A96E33EF8A1}"/>
              </a:ext>
            </a:extLst>
          </p:cNvPr>
          <p:cNvSpPr txBox="1"/>
          <p:nvPr/>
        </p:nvSpPr>
        <p:spPr>
          <a:xfrm>
            <a:off x="4640656" y="506006"/>
            <a:ext cx="4174541" cy="343620"/>
          </a:xfrm>
          <a:prstGeom prst="rect">
            <a:avLst/>
          </a:prstGeom>
          <a:noFill/>
        </p:spPr>
        <p:txBody>
          <a:bodyPr wrap="none" rtlCol="0">
            <a:spAutoFit/>
          </a:bodyPr>
          <a:lstStyle/>
          <a:p>
            <a:pPr defTabSz="414772"/>
            <a:r>
              <a:rPr kumimoji="1" lang="ja-JP" altLang="en-US" sz="1633" b="1" dirty="0">
                <a:solidFill>
                  <a:prstClr val="white"/>
                </a:solidFill>
                <a:latin typeface="メイリオ" panose="020B0604030504040204" pitchFamily="50" charset="-128"/>
                <a:ea typeface="メイリオ" panose="020B0604030504040204" pitchFamily="50" charset="-128"/>
              </a:rPr>
              <a:t>より高い難易度に挑戦！タイムを縮めよ！</a:t>
            </a:r>
          </a:p>
        </p:txBody>
      </p:sp>
      <p:pic>
        <p:nvPicPr>
          <p:cNvPr id="19" name="図 18">
            <a:extLst>
              <a:ext uri="{FF2B5EF4-FFF2-40B4-BE49-F238E27FC236}">
                <a16:creationId xmlns:a16="http://schemas.microsoft.com/office/drawing/2014/main" id="{0AD6B850-0BB8-4294-8269-BCA93F7A1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9202" y="1760520"/>
            <a:ext cx="3325504" cy="1865189"/>
          </a:xfrm>
          <a:prstGeom prst="rect">
            <a:avLst/>
          </a:prstGeom>
        </p:spPr>
      </p:pic>
      <p:cxnSp>
        <p:nvCxnSpPr>
          <p:cNvPr id="20" name="直線矢印コネクタ 19">
            <a:extLst>
              <a:ext uri="{FF2B5EF4-FFF2-40B4-BE49-F238E27FC236}">
                <a16:creationId xmlns:a16="http://schemas.microsoft.com/office/drawing/2014/main" id="{52AD837A-0444-461A-A5A9-9F49258493B2}"/>
              </a:ext>
            </a:extLst>
          </p:cNvPr>
          <p:cNvCxnSpPr>
            <a:cxnSpLocks/>
            <a:stCxn id="19" idx="3"/>
            <a:endCxn id="36" idx="1"/>
          </p:cNvCxnSpPr>
          <p:nvPr/>
        </p:nvCxnSpPr>
        <p:spPr>
          <a:xfrm>
            <a:off x="5174707" y="2693114"/>
            <a:ext cx="2333666" cy="4089"/>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21" name="テキスト ボックス 20">
            <a:extLst>
              <a:ext uri="{FF2B5EF4-FFF2-40B4-BE49-F238E27FC236}">
                <a16:creationId xmlns:a16="http://schemas.microsoft.com/office/drawing/2014/main" id="{7246F330-0525-49C0-9C31-D25D49844363}"/>
              </a:ext>
            </a:extLst>
          </p:cNvPr>
          <p:cNvSpPr txBox="1"/>
          <p:nvPr/>
        </p:nvSpPr>
        <p:spPr>
          <a:xfrm>
            <a:off x="5835027" y="2358062"/>
            <a:ext cx="1234633"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いざ出発！</a:t>
            </a:r>
          </a:p>
        </p:txBody>
      </p:sp>
      <p:sp>
        <p:nvSpPr>
          <p:cNvPr id="24" name="テキスト ボックス 23">
            <a:extLst>
              <a:ext uri="{FF2B5EF4-FFF2-40B4-BE49-F238E27FC236}">
                <a16:creationId xmlns:a16="http://schemas.microsoft.com/office/drawing/2014/main" id="{14D14023-8E78-4B47-9EF8-D08D031833EE}"/>
              </a:ext>
            </a:extLst>
          </p:cNvPr>
          <p:cNvSpPr txBox="1"/>
          <p:nvPr/>
        </p:nvSpPr>
        <p:spPr>
          <a:xfrm>
            <a:off x="7598245" y="1098649"/>
            <a:ext cx="3159839" cy="539058"/>
          </a:xfrm>
          <a:prstGeom prst="rect">
            <a:avLst/>
          </a:prstGeom>
          <a:noFill/>
        </p:spPr>
        <p:txBody>
          <a:bodyPr wrap="none" rtlCol="0">
            <a:spAutoFit/>
          </a:bodyPr>
          <a:lstStyle/>
          <a:p>
            <a:pPr defTabSz="414772"/>
            <a:r>
              <a:rPr kumimoji="1" lang="ja-JP" altLang="en-US" sz="2903" dirty="0">
                <a:solidFill>
                  <a:prstClr val="white"/>
                </a:solidFill>
                <a:latin typeface="メイリオ" panose="020B0604030504040204" pitchFamily="50" charset="-128"/>
                <a:ea typeface="メイリオ" panose="020B0604030504040204" pitchFamily="50" charset="-128"/>
              </a:rPr>
              <a:t>モンスター討伐！</a:t>
            </a:r>
          </a:p>
        </p:txBody>
      </p:sp>
      <p:sp>
        <p:nvSpPr>
          <p:cNvPr id="27" name="テキスト ボックス 26">
            <a:extLst>
              <a:ext uri="{FF2B5EF4-FFF2-40B4-BE49-F238E27FC236}">
                <a16:creationId xmlns:a16="http://schemas.microsoft.com/office/drawing/2014/main" id="{B6285594-08DB-443E-8593-6EDED1BB9DE8}"/>
              </a:ext>
            </a:extLst>
          </p:cNvPr>
          <p:cNvSpPr txBox="1"/>
          <p:nvPr/>
        </p:nvSpPr>
        <p:spPr>
          <a:xfrm>
            <a:off x="2311353" y="1135604"/>
            <a:ext cx="2416046" cy="539058"/>
          </a:xfrm>
          <a:prstGeom prst="rect">
            <a:avLst/>
          </a:prstGeom>
          <a:noFill/>
        </p:spPr>
        <p:txBody>
          <a:bodyPr wrap="none" rtlCol="0">
            <a:spAutoFit/>
          </a:bodyPr>
          <a:lstStyle/>
          <a:p>
            <a:pPr defTabSz="414772"/>
            <a:r>
              <a:rPr kumimoji="1" lang="ja-JP" altLang="en-US" sz="2903" dirty="0">
                <a:solidFill>
                  <a:prstClr val="white"/>
                </a:solidFill>
                <a:latin typeface="メイリオ" panose="020B0604030504040204" pitchFamily="50" charset="-128"/>
                <a:ea typeface="メイリオ" panose="020B0604030504040204" pitchFamily="50" charset="-128"/>
              </a:rPr>
              <a:t>クエスト受注</a:t>
            </a:r>
          </a:p>
        </p:txBody>
      </p:sp>
      <p:pic>
        <p:nvPicPr>
          <p:cNvPr id="28" name="図 27">
            <a:extLst>
              <a:ext uri="{FF2B5EF4-FFF2-40B4-BE49-F238E27FC236}">
                <a16:creationId xmlns:a16="http://schemas.microsoft.com/office/drawing/2014/main" id="{49907227-E107-4DA4-9756-A85445291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4675" y="4161864"/>
            <a:ext cx="3325504" cy="1897646"/>
          </a:xfrm>
          <a:prstGeom prst="rect">
            <a:avLst/>
          </a:prstGeom>
        </p:spPr>
      </p:pic>
      <p:cxnSp>
        <p:nvCxnSpPr>
          <p:cNvPr id="30" name="コネクタ: カギ線 29">
            <a:extLst>
              <a:ext uri="{FF2B5EF4-FFF2-40B4-BE49-F238E27FC236}">
                <a16:creationId xmlns:a16="http://schemas.microsoft.com/office/drawing/2014/main" id="{3C4DBB75-F176-4298-8D08-3BAA10919D86}"/>
              </a:ext>
            </a:extLst>
          </p:cNvPr>
          <p:cNvCxnSpPr>
            <a:cxnSpLocks/>
            <a:stCxn id="36" idx="2"/>
            <a:endCxn id="28" idx="3"/>
          </p:cNvCxnSpPr>
          <p:nvPr/>
        </p:nvCxnSpPr>
        <p:spPr>
          <a:xfrm rot="5400000">
            <a:off x="7857251" y="3796814"/>
            <a:ext cx="1476801" cy="115094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A8769F43-5FE8-415B-B018-4F2FC55662B5}"/>
              </a:ext>
            </a:extLst>
          </p:cNvPr>
          <p:cNvCxnSpPr>
            <a:cxnSpLocks/>
            <a:stCxn id="28" idx="1"/>
            <a:endCxn id="19" idx="2"/>
          </p:cNvCxnSpPr>
          <p:nvPr/>
        </p:nvCxnSpPr>
        <p:spPr>
          <a:xfrm rot="10800000">
            <a:off x="3511956" y="3625709"/>
            <a:ext cx="1182721" cy="1484980"/>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CA14C71-B708-4855-8927-9DBD3F83910F}"/>
              </a:ext>
            </a:extLst>
          </p:cNvPr>
          <p:cNvSpPr txBox="1"/>
          <p:nvPr/>
        </p:nvSpPr>
        <p:spPr>
          <a:xfrm>
            <a:off x="5241707" y="3625707"/>
            <a:ext cx="2416046" cy="539058"/>
          </a:xfrm>
          <a:prstGeom prst="rect">
            <a:avLst/>
          </a:prstGeom>
          <a:noFill/>
        </p:spPr>
        <p:txBody>
          <a:bodyPr wrap="none" rtlCol="0">
            <a:spAutoFit/>
          </a:bodyPr>
          <a:lstStyle/>
          <a:p>
            <a:pPr defTabSz="414772"/>
            <a:r>
              <a:rPr kumimoji="1" lang="ja-JP" altLang="en-US" sz="2903" dirty="0">
                <a:solidFill>
                  <a:prstClr val="white"/>
                </a:solidFill>
                <a:latin typeface="メイリオ" panose="020B0604030504040204" pitchFamily="50" charset="-128"/>
                <a:ea typeface="メイリオ" panose="020B0604030504040204" pitchFamily="50" charset="-128"/>
              </a:rPr>
              <a:t>ランク更新！</a:t>
            </a:r>
          </a:p>
        </p:txBody>
      </p:sp>
      <p:sp>
        <p:nvSpPr>
          <p:cNvPr id="34" name="テキスト ボックス 33">
            <a:extLst>
              <a:ext uri="{FF2B5EF4-FFF2-40B4-BE49-F238E27FC236}">
                <a16:creationId xmlns:a16="http://schemas.microsoft.com/office/drawing/2014/main" id="{31DDF1A7-4321-4722-BCFF-02868BEDF90C}"/>
              </a:ext>
            </a:extLst>
          </p:cNvPr>
          <p:cNvSpPr txBox="1"/>
          <p:nvPr/>
        </p:nvSpPr>
        <p:spPr>
          <a:xfrm>
            <a:off x="8668315" y="5194638"/>
            <a:ext cx="1234633"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討伐成功！</a:t>
            </a:r>
          </a:p>
        </p:txBody>
      </p:sp>
      <p:sp>
        <p:nvSpPr>
          <p:cNvPr id="35" name="テキスト ボックス 34">
            <a:extLst>
              <a:ext uri="{FF2B5EF4-FFF2-40B4-BE49-F238E27FC236}">
                <a16:creationId xmlns:a16="http://schemas.microsoft.com/office/drawing/2014/main" id="{B0F6314C-B62D-40FD-850C-E8789A3EA5A3}"/>
              </a:ext>
            </a:extLst>
          </p:cNvPr>
          <p:cNvSpPr txBox="1"/>
          <p:nvPr/>
        </p:nvSpPr>
        <p:spPr>
          <a:xfrm>
            <a:off x="2390694" y="5194638"/>
            <a:ext cx="2284600"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未知の難易度に挑戦！</a:t>
            </a:r>
          </a:p>
        </p:txBody>
      </p:sp>
      <p:pic>
        <p:nvPicPr>
          <p:cNvPr id="36" name="図 35">
            <a:extLst>
              <a:ext uri="{FF2B5EF4-FFF2-40B4-BE49-F238E27FC236}">
                <a16:creationId xmlns:a16="http://schemas.microsoft.com/office/drawing/2014/main" id="{D1CC6686-2BD8-4C34-A5C5-DF62C6B2E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8372" y="1760519"/>
            <a:ext cx="3325504" cy="1873367"/>
          </a:xfrm>
          <a:prstGeom prst="rect">
            <a:avLst/>
          </a:prstGeom>
        </p:spPr>
      </p:pic>
    </p:spTree>
    <p:extLst>
      <p:ext uri="{BB962C8B-B14F-4D97-AF65-F5344CB8AC3E}">
        <p14:creationId xmlns:p14="http://schemas.microsoft.com/office/powerpoint/2010/main" val="277776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1869425" y="468586"/>
            <a:ext cx="3438762" cy="650819"/>
          </a:xfrm>
          <a:prstGeom prst="rect">
            <a:avLst/>
          </a:prstGeom>
          <a:noFill/>
        </p:spPr>
        <p:txBody>
          <a:bodyPr wrap="none" rtlCol="0">
            <a:spAutoFit/>
          </a:bodyPr>
          <a:lstStyle/>
          <a:p>
            <a:pPr defTabSz="414772"/>
            <a:r>
              <a:rPr kumimoji="1" lang="ja-JP" altLang="en-US" sz="3629" b="1" dirty="0">
                <a:solidFill>
                  <a:prstClr val="white"/>
                </a:solidFill>
                <a:latin typeface="メイリオ" panose="020B0604030504040204" pitchFamily="50" charset="-128"/>
                <a:ea typeface="メイリオ" panose="020B0604030504040204" pitchFamily="50" charset="-128"/>
              </a:rPr>
              <a:t>制作作品</a:t>
            </a:r>
            <a:r>
              <a:rPr kumimoji="1" lang="ja-JP" altLang="en-US" sz="2177" b="1" dirty="0">
                <a:solidFill>
                  <a:prstClr val="white"/>
                </a:solidFill>
                <a:latin typeface="メイリオ" panose="020B0604030504040204" pitchFamily="50" charset="-128"/>
                <a:ea typeface="メイリオ" panose="020B0604030504040204" pitchFamily="50" charset="-128"/>
              </a:rPr>
              <a:t>　駆け引き</a:t>
            </a:r>
            <a:endParaRPr kumimoji="1" lang="ja-JP" altLang="en-US" sz="3629" b="1" dirty="0">
              <a:solidFill>
                <a:prstClr val="white"/>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1869424" y="1274413"/>
            <a:ext cx="8087470" cy="1599925"/>
          </a:xfrm>
          <a:prstGeom prst="rect">
            <a:avLst/>
          </a:prstGeom>
          <a:noFill/>
        </p:spPr>
        <p:txBody>
          <a:bodyPr wrap="none" rtlCol="0">
            <a:spAutoFit/>
          </a:bodyPr>
          <a:lstStyle/>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1814" dirty="0">
                <a:solidFill>
                  <a:prstClr val="white"/>
                </a:solidFill>
                <a:latin typeface="メイリオ" panose="020B0604030504040204" pitchFamily="50" charset="-128"/>
                <a:ea typeface="メイリオ" panose="020B0604030504040204" pitchFamily="50" charset="-128"/>
              </a:rPr>
              <a:t>　</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モンスターは七種類の攻撃を仕掛けてくる。</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楽しめるようにしている。</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425" y="3637388"/>
            <a:ext cx="4092102" cy="2289123"/>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6416370" y="3232203"/>
            <a:ext cx="1972015"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噛みつき攻撃</a:t>
            </a:r>
            <a:r>
              <a:rPr kumimoji="1" lang="en-US" altLang="ja-JP" sz="1633" dirty="0">
                <a:solidFill>
                  <a:prstClr val="white"/>
                </a:solidFill>
                <a:latin typeface="メイリオ" panose="020B0604030504040204" pitchFamily="50" charset="-128"/>
                <a:ea typeface="メイリオ" panose="020B0604030504040204" pitchFamily="50" charset="-128"/>
              </a:rPr>
              <a:t>...</a:t>
            </a:r>
            <a:r>
              <a:rPr kumimoji="1" lang="en-US" altLang="ja-JP" sz="1633" dirty="0" err="1">
                <a:solidFill>
                  <a:prstClr val="white"/>
                </a:solidFill>
                <a:latin typeface="メイリオ" panose="020B0604030504040204" pitchFamily="50" charset="-128"/>
                <a:ea typeface="メイリオ" panose="020B0604030504040204" pitchFamily="50" charset="-128"/>
              </a:rPr>
              <a:t>etc</a:t>
            </a:r>
            <a:endParaRPr kumimoji="1" lang="ja-JP" altLang="en-US" sz="1633" dirty="0">
              <a:solidFill>
                <a:prstClr val="white"/>
              </a:solidFill>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835" y="3637388"/>
            <a:ext cx="4067991" cy="2289123"/>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1869425" y="3232203"/>
            <a:ext cx="1024639"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突進攻撃</a:t>
            </a:r>
          </a:p>
        </p:txBody>
      </p:sp>
      <p:pic>
        <p:nvPicPr>
          <p:cNvPr id="8" name="図 7">
            <a:extLst>
              <a:ext uri="{FF2B5EF4-FFF2-40B4-BE49-F238E27FC236}">
                <a16:creationId xmlns:a16="http://schemas.microsoft.com/office/drawing/2014/main" id="{F56F456D-B3BC-489A-8491-BDA8D1BDC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Tree>
    <p:extLst>
      <p:ext uri="{BB962C8B-B14F-4D97-AF65-F5344CB8AC3E}">
        <p14:creationId xmlns:p14="http://schemas.microsoft.com/office/powerpoint/2010/main" val="1766999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1869425" y="468586"/>
            <a:ext cx="3438762" cy="650819"/>
          </a:xfrm>
          <a:prstGeom prst="rect">
            <a:avLst/>
          </a:prstGeom>
          <a:noFill/>
        </p:spPr>
        <p:txBody>
          <a:bodyPr wrap="none" rtlCol="0">
            <a:spAutoFit/>
          </a:bodyPr>
          <a:lstStyle/>
          <a:p>
            <a:pPr defTabSz="414772"/>
            <a:r>
              <a:rPr kumimoji="1" lang="ja-JP" altLang="en-US" sz="3629" dirty="0">
                <a:solidFill>
                  <a:prstClr val="white"/>
                </a:solidFill>
                <a:latin typeface="メイリオ" panose="020B0604030504040204" pitchFamily="50" charset="-128"/>
                <a:ea typeface="メイリオ" panose="020B0604030504040204" pitchFamily="50" charset="-128"/>
              </a:rPr>
              <a:t>制作作品</a:t>
            </a:r>
            <a:r>
              <a:rPr kumimoji="1" lang="ja-JP" altLang="en-US" sz="2177" dirty="0">
                <a:solidFill>
                  <a:prstClr val="white"/>
                </a:solidFill>
                <a:latin typeface="メイリオ" panose="020B0604030504040204" pitchFamily="50" charset="-128"/>
                <a:ea typeface="メイリオ" panose="020B0604030504040204" pitchFamily="50" charset="-128"/>
              </a:rPr>
              <a:t>　駆け引き</a:t>
            </a:r>
            <a:endParaRPr kumimoji="1" lang="ja-JP" altLang="en-US" sz="3629" dirty="0">
              <a:solidFill>
                <a:prstClr val="white"/>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1869424" y="1274413"/>
            <a:ext cx="8319906" cy="1599925"/>
          </a:xfrm>
          <a:prstGeom prst="rect">
            <a:avLst/>
          </a:prstGeom>
          <a:noFill/>
        </p:spPr>
        <p:txBody>
          <a:bodyPr wrap="none" rtlCol="0">
            <a:spAutoFit/>
          </a:bodyPr>
          <a:lstStyle/>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モーションキャンセルの実装</a:t>
            </a:r>
            <a:r>
              <a:rPr kumimoji="1" lang="ja-JP" altLang="en-US" sz="1814" dirty="0">
                <a:solidFill>
                  <a:prstClr val="white"/>
                </a:solidFill>
                <a:latin typeface="メイリオ" panose="020B0604030504040204" pitchFamily="50" charset="-128"/>
                <a:ea typeface="メイリオ" panose="020B0604030504040204" pitchFamily="50" charset="-128"/>
              </a:rPr>
              <a:t>　</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425" y="3888408"/>
            <a:ext cx="4013979" cy="2259310"/>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1869425" y="3553356"/>
            <a:ext cx="1864613"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598" y="3888408"/>
            <a:ext cx="4013979" cy="2259310"/>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6308597" y="3553356"/>
            <a:ext cx="1654620"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回復を中断した</a:t>
            </a:r>
          </a:p>
        </p:txBody>
      </p:sp>
      <p:pic>
        <p:nvPicPr>
          <p:cNvPr id="9" name="図 8">
            <a:extLst>
              <a:ext uri="{FF2B5EF4-FFF2-40B4-BE49-F238E27FC236}">
                <a16:creationId xmlns:a16="http://schemas.microsoft.com/office/drawing/2014/main" id="{6E24D35B-6C7B-4F6A-AB79-601331C30C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Tree>
    <p:extLst>
      <p:ext uri="{BB962C8B-B14F-4D97-AF65-F5344CB8AC3E}">
        <p14:creationId xmlns:p14="http://schemas.microsoft.com/office/powerpoint/2010/main" val="1163254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1869424" y="468586"/>
            <a:ext cx="7002238" cy="650819"/>
          </a:xfrm>
          <a:prstGeom prst="rect">
            <a:avLst/>
          </a:prstGeom>
          <a:noFill/>
        </p:spPr>
        <p:txBody>
          <a:bodyPr wrap="none" rtlCol="0">
            <a:spAutoFit/>
          </a:bodyPr>
          <a:lstStyle/>
          <a:p>
            <a:pPr defTabSz="414772"/>
            <a:r>
              <a:rPr kumimoji="1" lang="ja-JP" altLang="en-US" sz="3629" dirty="0">
                <a:solidFill>
                  <a:prstClr val="white"/>
                </a:solidFill>
                <a:latin typeface="メイリオ" panose="020B0604030504040204" pitchFamily="50" charset="-128"/>
                <a:ea typeface="メイリオ" panose="020B0604030504040204" pitchFamily="50" charset="-128"/>
              </a:rPr>
              <a:t>制作作品</a:t>
            </a:r>
            <a:r>
              <a:rPr kumimoji="1" lang="ja-JP" altLang="en-US" sz="2177" dirty="0">
                <a:solidFill>
                  <a:prstClr val="white"/>
                </a:solidFill>
                <a:latin typeface="メイリオ" panose="020B0604030504040204" pitchFamily="50" charset="-128"/>
                <a:ea typeface="メイリオ" panose="020B0604030504040204" pitchFamily="50" charset="-128"/>
              </a:rPr>
              <a:t>　オブジェクトの状態制御</a:t>
            </a:r>
            <a:r>
              <a:rPr kumimoji="1" lang="en-US" altLang="ja-JP" sz="2177" dirty="0">
                <a:solidFill>
                  <a:prstClr val="white"/>
                </a:solidFill>
                <a:latin typeface="メイリオ" panose="020B0604030504040204" pitchFamily="50" charset="-128"/>
                <a:ea typeface="メイリオ" panose="020B0604030504040204" pitchFamily="50" charset="-128"/>
              </a:rPr>
              <a:t>(</a:t>
            </a:r>
            <a:r>
              <a:rPr kumimoji="1" lang="en-US" altLang="ja-JP" sz="2177" dirty="0" err="1">
                <a:solidFill>
                  <a:srgbClr val="9EC544"/>
                </a:solidFill>
                <a:latin typeface="メイリオ" panose="020B0604030504040204" pitchFamily="50" charset="-128"/>
                <a:ea typeface="メイリオ" panose="020B0604030504040204" pitchFamily="50" charset="-128"/>
              </a:rPr>
              <a:t>StateBase</a:t>
            </a:r>
            <a:r>
              <a:rPr kumimoji="1" lang="en-US" altLang="ja-JP" sz="2177" dirty="0">
                <a:solidFill>
                  <a:prstClr val="white"/>
                </a:solidFill>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1869425" y="1102636"/>
            <a:ext cx="8292655" cy="1097416"/>
          </a:xfrm>
          <a:prstGeom prst="rect">
            <a:avLst/>
          </a:prstGeom>
          <a:noFill/>
        </p:spPr>
        <p:txBody>
          <a:bodyPr wrap="none" rtlCol="0">
            <a:spAutoFit/>
          </a:bodyPr>
          <a:lstStyle/>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各状態クラスの遷移</a:t>
            </a:r>
            <a:endParaRPr kumimoji="1" lang="en-US" altLang="ja-JP" sz="2540"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2177"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挙動制御を行う抽象クラス、</a:t>
            </a:r>
            <a:r>
              <a:rPr kumimoji="1" lang="en-US" altLang="ja-JP" sz="1814" dirty="0" err="1">
                <a:solidFill>
                  <a:srgbClr val="9EC544"/>
                </a:solidFill>
                <a:latin typeface="メイリオ" panose="020B0604030504040204" pitchFamily="50" charset="-128"/>
                <a:ea typeface="メイリオ" panose="020B0604030504040204" pitchFamily="50" charset="-128"/>
              </a:rPr>
              <a:t>StateBase</a:t>
            </a:r>
            <a:r>
              <a:rPr kumimoji="1" lang="ja-JP" altLang="en-US" sz="1814" dirty="0">
                <a:solidFill>
                  <a:prstClr val="white"/>
                </a:solidFill>
                <a:latin typeface="メイリオ" panose="020B0604030504040204" pitchFamily="50" charset="-128"/>
                <a:ea typeface="メイリオ" panose="020B0604030504040204" pitchFamily="50" charset="-128"/>
              </a:rPr>
              <a:t>を作成した。</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srgbClr val="9EC544">
                    <a:lumMod val="40000"/>
                    <a:lumOff val="60000"/>
                  </a:srgbClr>
                </a:solidFill>
                <a:latin typeface="メイリオ" panose="020B0604030504040204" pitchFamily="50" charset="-128"/>
                <a:ea typeface="メイリオ" panose="020B0604030504040204" pitchFamily="50" charset="-128"/>
              </a:rPr>
              <a:t>　</a:t>
            </a:r>
            <a:r>
              <a:rPr kumimoji="1" lang="en-US" altLang="ja-JP" sz="1814" dirty="0" err="1">
                <a:solidFill>
                  <a:srgbClr val="9EC544"/>
                </a:solidFill>
                <a:latin typeface="メイリオ" panose="020B0604030504040204" pitchFamily="50" charset="-128"/>
                <a:ea typeface="メイリオ" panose="020B0604030504040204" pitchFamily="50" charset="-128"/>
              </a:rPr>
              <a:t>StateBase</a:t>
            </a:r>
            <a:r>
              <a:rPr kumimoji="1" lang="ja-JP" altLang="en-US" sz="1814" dirty="0">
                <a:solidFill>
                  <a:prstClr val="white"/>
                </a:solidFill>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177" dirty="0">
              <a:solidFill>
                <a:prstClr val="white"/>
              </a:solidFill>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359" y="2769493"/>
            <a:ext cx="3709599" cy="3263019"/>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1869424" y="2353964"/>
            <a:ext cx="5014514" cy="1237070"/>
          </a:xfrm>
          <a:prstGeom prst="rect">
            <a:avLst/>
          </a:prstGeom>
          <a:noFill/>
        </p:spPr>
        <p:txBody>
          <a:bodyPr wrap="none" rtlCol="0">
            <a:spAutoFit/>
          </a:bodyPr>
          <a:lstStyle/>
          <a:p>
            <a:pPr defTabSz="414772"/>
            <a:r>
              <a:rPr kumimoji="1" lang="en-US" altLang="ja-JP" sz="2540" dirty="0" err="1">
                <a:solidFill>
                  <a:srgbClr val="9EC544"/>
                </a:solidFill>
                <a:latin typeface="メイリオ" panose="020B0604030504040204" pitchFamily="50" charset="-128"/>
                <a:ea typeface="メイリオ" panose="020B0604030504040204" pitchFamily="50" charset="-128"/>
              </a:rPr>
              <a:t>StateBase</a:t>
            </a:r>
            <a:r>
              <a:rPr kumimoji="1" lang="ja-JP" altLang="en-US" sz="2540" dirty="0">
                <a:solidFill>
                  <a:prstClr val="white"/>
                </a:solidFill>
                <a:latin typeface="メイリオ" panose="020B0604030504040204" pitchFamily="50" charset="-128"/>
                <a:ea typeface="メイリオ" panose="020B0604030504040204" pitchFamily="50" charset="-128"/>
              </a:rPr>
              <a:t>の引数</a:t>
            </a:r>
            <a:endParaRPr kumimoji="1" lang="en-US" altLang="ja-JP" sz="2540"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　引数にひとつ前の状態、次に遷移する状態を</a:t>
            </a:r>
            <a:endParaRPr kumimoji="1" lang="en-US" altLang="ja-JP" sz="1633"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633"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　処理を追加できるようにした</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768359" y="2334925"/>
            <a:ext cx="1491114" cy="343620"/>
          </a:xfrm>
          <a:prstGeom prst="rect">
            <a:avLst/>
          </a:prstGeom>
          <a:noFill/>
        </p:spPr>
        <p:txBody>
          <a:bodyPr wrap="none" rtlCol="0">
            <a:spAutoFit/>
          </a:bodyPr>
          <a:lstStyle/>
          <a:p>
            <a:pPr defTabSz="414772"/>
            <a:r>
              <a:rPr kumimoji="1" lang="en-US" altLang="ja-JP" sz="1633" dirty="0" err="1">
                <a:solidFill>
                  <a:prstClr val="white"/>
                </a:solidFill>
                <a:latin typeface="メイリオ" panose="020B0604030504040204" pitchFamily="50" charset="-128"/>
                <a:ea typeface="メイリオ" panose="020B0604030504040204" pitchFamily="50" charset="-128"/>
              </a:rPr>
              <a:t>StateBase.cs</a:t>
            </a:r>
            <a:endParaRPr kumimoji="1" lang="en-US" altLang="ja-JP" sz="1633" dirty="0">
              <a:solidFill>
                <a:prstClr val="white"/>
              </a:solidFill>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996" y="4200384"/>
            <a:ext cx="3292646" cy="1832128"/>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2130997" y="3726088"/>
            <a:ext cx="2741456" cy="371512"/>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次の状態に遷移する関数</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EDB092D7-4711-4680-80CB-5930CF9D80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Tree>
    <p:extLst>
      <p:ext uri="{BB962C8B-B14F-4D97-AF65-F5344CB8AC3E}">
        <p14:creationId xmlns:p14="http://schemas.microsoft.com/office/powerpoint/2010/main" val="839351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1869425" y="468586"/>
            <a:ext cx="5453737" cy="650819"/>
          </a:xfrm>
          <a:prstGeom prst="rect">
            <a:avLst/>
          </a:prstGeom>
          <a:noFill/>
        </p:spPr>
        <p:txBody>
          <a:bodyPr wrap="none" rtlCol="0">
            <a:spAutoFit/>
          </a:bodyPr>
          <a:lstStyle/>
          <a:p>
            <a:pPr defTabSz="414772"/>
            <a:r>
              <a:rPr kumimoji="1" lang="ja-JP" altLang="en-US" sz="3629" dirty="0">
                <a:solidFill>
                  <a:prstClr val="white"/>
                </a:solidFill>
                <a:latin typeface="メイリオ" panose="020B0604030504040204" pitchFamily="50" charset="-128"/>
                <a:ea typeface="メイリオ" panose="020B0604030504040204" pitchFamily="50" charset="-128"/>
              </a:rPr>
              <a:t>制作作品</a:t>
            </a:r>
            <a:r>
              <a:rPr kumimoji="1" lang="ja-JP" altLang="en-US" sz="2177" dirty="0">
                <a:solidFill>
                  <a:prstClr val="white"/>
                </a:solidFill>
                <a:latin typeface="メイリオ" panose="020B0604030504040204" pitchFamily="50" charset="-128"/>
                <a:ea typeface="メイリオ" panose="020B0604030504040204" pitchFamily="50" charset="-128"/>
              </a:rPr>
              <a:t>　プレイヤー </a:t>
            </a:r>
            <a:r>
              <a:rPr kumimoji="1" lang="en-US" altLang="ja-JP" sz="2177" dirty="0">
                <a:solidFill>
                  <a:prstClr val="white"/>
                </a:solidFill>
                <a:latin typeface="メイリオ" panose="020B0604030504040204" pitchFamily="50" charset="-128"/>
                <a:ea typeface="メイリオ" panose="020B0604030504040204" pitchFamily="50" charset="-128"/>
              </a:rPr>
              <a:t>(</a:t>
            </a:r>
            <a:r>
              <a:rPr kumimoji="1" lang="ja-JP" altLang="en-US" sz="2177" dirty="0">
                <a:solidFill>
                  <a:prstClr val="white"/>
                </a:solidFill>
                <a:latin typeface="メイリオ" panose="020B0604030504040204" pitchFamily="50" charset="-128"/>
                <a:ea typeface="メイリオ" panose="020B0604030504040204" pitchFamily="50" charset="-128"/>
              </a:rPr>
              <a:t>内部クラス</a:t>
            </a:r>
            <a:r>
              <a:rPr kumimoji="1" lang="en-US" altLang="ja-JP" sz="2177" dirty="0">
                <a:solidFill>
                  <a:prstClr val="white"/>
                </a:solidFill>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1869424" y="1101603"/>
            <a:ext cx="8868518" cy="1655774"/>
          </a:xfrm>
          <a:prstGeom prst="rect">
            <a:avLst/>
          </a:prstGeom>
          <a:noFill/>
        </p:spPr>
        <p:txBody>
          <a:bodyPr wrap="none" rtlCol="0">
            <a:spAutoFit/>
          </a:bodyPr>
          <a:lstStyle/>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各状態クラスを内部クラスとして宣言</a:t>
            </a:r>
            <a:endParaRPr kumimoji="1" lang="en-US" altLang="ja-JP" sz="2540"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2177" dirty="0">
                <a:solidFill>
                  <a:prstClr val="white"/>
                </a:solidFill>
                <a:latin typeface="メイリオ" panose="020B0604030504040204" pitchFamily="50" charset="-128"/>
                <a:ea typeface="メイリオ" panose="020B0604030504040204" pitchFamily="50" charset="-128"/>
              </a:rPr>
              <a:t>内部クラスにした</a:t>
            </a:r>
            <a:r>
              <a:rPr kumimoji="1" lang="ja-JP" altLang="en-US" sz="2177" dirty="0">
                <a:solidFill>
                  <a:srgbClr val="ABDAFC"/>
                </a:solidFill>
                <a:latin typeface="メイリオ" panose="020B0604030504040204" pitchFamily="50" charset="-128"/>
                <a:ea typeface="メイリオ" panose="020B0604030504040204" pitchFamily="50" charset="-128"/>
              </a:rPr>
              <a:t>メリット</a:t>
            </a:r>
            <a:r>
              <a:rPr kumimoji="1" lang="ja-JP" altLang="en-US" sz="2177" dirty="0">
                <a:solidFill>
                  <a:srgbClr val="2A5B7F">
                    <a:lumMod val="75000"/>
                  </a:srgbClr>
                </a:solidFill>
                <a:latin typeface="メイリオ" panose="020B0604030504040204" pitchFamily="50" charset="-128"/>
                <a:ea typeface="メイリオ" panose="020B0604030504040204" pitchFamily="50" charset="-128"/>
              </a:rPr>
              <a:t>リット</a:t>
            </a:r>
            <a:endParaRPr kumimoji="1" lang="en-US" altLang="ja-JP" sz="2177" dirty="0">
              <a:solidFill>
                <a:srgbClr val="2A5B7F">
                  <a:lumMod val="75000"/>
                </a:srgbClr>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a:t>
            </a:r>
            <a:r>
              <a:rPr kumimoji="1" lang="en-US" altLang="ja-JP" sz="1814" dirty="0">
                <a:solidFill>
                  <a:prstClr val="white"/>
                </a:solidFill>
                <a:latin typeface="メイリオ" panose="020B0604030504040204" pitchFamily="50" charset="-128"/>
                <a:ea typeface="メイリオ" panose="020B0604030504040204" pitchFamily="50" charset="-128"/>
              </a:rPr>
              <a:t>private</a:t>
            </a:r>
            <a:r>
              <a:rPr kumimoji="1" lang="ja-JP" altLang="en-US" sz="1814" dirty="0">
                <a:solidFill>
                  <a:prstClr val="white"/>
                </a:solidFill>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1869424" y="4423131"/>
            <a:ext cx="8319906" cy="706540"/>
          </a:xfrm>
          <a:prstGeom prst="rect">
            <a:avLst/>
          </a:prstGeom>
          <a:noFill/>
        </p:spPr>
        <p:txBody>
          <a:bodyPr wrap="none" rtlCol="0">
            <a:spAutoFit/>
          </a:bodyPr>
          <a:lstStyle/>
          <a:p>
            <a:pPr defTabSz="414772"/>
            <a:r>
              <a:rPr kumimoji="1" lang="ja-JP" altLang="en-US" sz="2177" dirty="0">
                <a:solidFill>
                  <a:prstClr val="white"/>
                </a:solidFill>
                <a:latin typeface="メイリオ" panose="020B0604030504040204" pitchFamily="50" charset="-128"/>
                <a:ea typeface="メイリオ" panose="020B0604030504040204" pitchFamily="50" charset="-128"/>
              </a:rPr>
              <a:t>内部クラスにした</a:t>
            </a:r>
            <a:r>
              <a:rPr kumimoji="1" lang="ja-JP" altLang="en-US" sz="2177"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177" dirty="0">
              <a:solidFill>
                <a:srgbClr val="FF7C80"/>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91509" y="5107657"/>
            <a:ext cx="1436987" cy="1436987"/>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2597480" y="5826151"/>
            <a:ext cx="5294029" cy="359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4772"/>
            <a:r>
              <a:rPr kumimoji="1" lang="en-US" altLang="ja-JP" sz="1633" dirty="0">
                <a:solidFill>
                  <a:prstClr val="white"/>
                </a:solidFill>
                <a:latin typeface="Rockwell" panose="02060603020205020403"/>
                <a:ea typeface="ＭＳ Ｐゴシック" panose="020B0600070205080204" pitchFamily="50" charset="-128"/>
              </a:rPr>
              <a:t>Player</a:t>
            </a:r>
            <a:endParaRPr kumimoji="1" lang="ja-JP" altLang="en-US" sz="1633" dirty="0">
              <a:solidFill>
                <a:prstClr val="white"/>
              </a:solidFill>
              <a:latin typeface="Rockwell" panose="02060603020205020403"/>
              <a:ea typeface="ＭＳ Ｐゴシック" panose="020B0600070205080204" pitchFamily="50" charset="-128"/>
            </a:endParaRPr>
          </a:p>
        </p:txBody>
      </p:sp>
      <p:sp>
        <p:nvSpPr>
          <p:cNvPr id="8" name="正方形/長方形 7">
            <a:extLst>
              <a:ext uri="{FF2B5EF4-FFF2-40B4-BE49-F238E27FC236}">
                <a16:creationId xmlns:a16="http://schemas.microsoft.com/office/drawing/2014/main" id="{5B7F7DA4-A305-492E-9BB5-0B90B74CAB81}"/>
              </a:ext>
            </a:extLst>
          </p:cNvPr>
          <p:cNvSpPr/>
          <p:nvPr/>
        </p:nvSpPr>
        <p:spPr>
          <a:xfrm>
            <a:off x="2597480" y="6203493"/>
            <a:ext cx="889390" cy="2799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14772"/>
            <a:r>
              <a:rPr kumimoji="1" lang="en-US" altLang="ja-JP" sz="1633" dirty="0">
                <a:solidFill>
                  <a:prstClr val="white"/>
                </a:solidFill>
                <a:latin typeface="Rockwell" panose="02060603020205020403"/>
                <a:ea typeface="ＭＳ Ｐゴシック" panose="020B0600070205080204" pitchFamily="50" charset="-128"/>
              </a:rPr>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3495422" y="6202292"/>
            <a:ext cx="889390" cy="279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14772"/>
            <a:r>
              <a:rPr kumimoji="1" lang="en-US" altLang="ja-JP" sz="1633" dirty="0">
                <a:solidFill>
                  <a:prstClr val="white"/>
                </a:solidFill>
                <a:latin typeface="Rockwell" panose="02060603020205020403"/>
                <a:ea typeface="ＭＳ Ｐゴシック" panose="020B0600070205080204" pitchFamily="50" charset="-128"/>
              </a:rPr>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4393365" y="6202292"/>
            <a:ext cx="889390" cy="2799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14772"/>
            <a:r>
              <a:rPr kumimoji="1" lang="en-US" altLang="ja-JP" sz="1633" dirty="0">
                <a:solidFill>
                  <a:prstClr val="white"/>
                </a:solidFill>
                <a:latin typeface="Rockwell" panose="02060603020205020403"/>
                <a:ea typeface="ＭＳ Ｐゴシック" panose="020B0600070205080204" pitchFamily="50" charset="-128"/>
              </a:rPr>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5291312" y="6199264"/>
            <a:ext cx="889390" cy="2799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14772"/>
            <a:r>
              <a:rPr kumimoji="1" lang="en-US" altLang="ja-JP" sz="1633" dirty="0">
                <a:solidFill>
                  <a:prstClr val="white"/>
                </a:solidFill>
                <a:latin typeface="Rockwell" panose="02060603020205020403"/>
                <a:ea typeface="ＭＳ Ｐゴシック" panose="020B0600070205080204" pitchFamily="50" charset="-128"/>
              </a:rPr>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6189253" y="6199264"/>
            <a:ext cx="1702255" cy="2799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4772"/>
            <a:r>
              <a:rPr kumimoji="1" lang="en-US" altLang="ja-JP" sz="1633" dirty="0">
                <a:solidFill>
                  <a:prstClr val="white"/>
                </a:solidFill>
                <a:latin typeface="Rockwell" panose="02060603020205020403"/>
                <a:ea typeface="ＭＳ Ｐゴシック" panose="020B0600070205080204" pitchFamily="50" charset="-128"/>
              </a:rPr>
              <a:t>…</a:t>
            </a:r>
            <a:r>
              <a:rPr kumimoji="1" lang="en-US" altLang="ja-JP" sz="1633" dirty="0" err="1">
                <a:solidFill>
                  <a:prstClr val="white"/>
                </a:solidFill>
                <a:latin typeface="Rockwell" panose="02060603020205020403"/>
                <a:ea typeface="ＭＳ Ｐゴシック" panose="020B0600070205080204" pitchFamily="50" charset="-128"/>
              </a:rPr>
              <a:t>etc</a:t>
            </a:r>
            <a:endParaRPr kumimoji="1" lang="en-US" altLang="ja-JP" sz="1633" dirty="0">
              <a:solidFill>
                <a:prstClr val="white"/>
              </a:solidFill>
              <a:latin typeface="Rockwell" panose="02060603020205020403"/>
              <a:ea typeface="ＭＳ Ｐゴシック" panose="020B0600070205080204" pitchFamily="50" charset="-128"/>
            </a:endParaRPr>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2615305" y="5366529"/>
            <a:ext cx="1037463" cy="343620"/>
          </a:xfrm>
          <a:prstGeom prst="rect">
            <a:avLst/>
          </a:prstGeom>
          <a:noFill/>
        </p:spPr>
        <p:txBody>
          <a:bodyPr wrap="none" rtlCol="0">
            <a:spAutoFit/>
          </a:bodyPr>
          <a:lstStyle/>
          <a:p>
            <a:pPr defTabSz="414772"/>
            <a:r>
              <a:rPr kumimoji="1" lang="ja-JP" altLang="en-US" sz="1633" dirty="0">
                <a:solidFill>
                  <a:prstClr val="white"/>
                </a:solidFill>
                <a:latin typeface="Rockwell" panose="02060603020205020403"/>
                <a:ea typeface="ＭＳ Ｐゴシック" panose="020B0600070205080204" pitchFamily="50" charset="-128"/>
              </a:rPr>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797926" y="5375022"/>
            <a:ext cx="710451" cy="343620"/>
          </a:xfrm>
          <a:prstGeom prst="rect">
            <a:avLst/>
          </a:prstGeom>
          <a:noFill/>
        </p:spPr>
        <p:txBody>
          <a:bodyPr wrap="none" rtlCol="0">
            <a:spAutoFit/>
          </a:bodyPr>
          <a:lstStyle/>
          <a:p>
            <a:pPr defTabSz="414772"/>
            <a:r>
              <a:rPr kumimoji="1" lang="ja-JP" altLang="en-US" sz="1633" dirty="0">
                <a:solidFill>
                  <a:prstClr val="white"/>
                </a:solidFill>
                <a:latin typeface="Rockwell" panose="02060603020205020403"/>
                <a:ea typeface="ＭＳ Ｐゴシック" panose="020B0600070205080204" pitchFamily="50" charset="-128"/>
              </a:rPr>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2180647" y="3403631"/>
            <a:ext cx="1826590" cy="539250"/>
          </a:xfrm>
          <a:prstGeom prst="rect">
            <a:avLst/>
          </a:prstGeom>
          <a:noFill/>
        </p:spPr>
        <p:txBody>
          <a:bodyPr wrap="none" rtlCol="0">
            <a:spAutoFit/>
          </a:bodyPr>
          <a:lstStyle/>
          <a:p>
            <a:pPr defTabSz="414772"/>
            <a:r>
              <a:rPr kumimoji="1" lang="en-US" altLang="ja-JP" sz="1452" dirty="0">
                <a:solidFill>
                  <a:srgbClr val="ABDAFC">
                    <a:lumMod val="90000"/>
                  </a:srgbClr>
                </a:solidFill>
                <a:latin typeface="メイリオ" panose="020B0604030504040204" pitchFamily="50" charset="-128"/>
                <a:ea typeface="メイリオ" panose="020B0604030504040204" pitchFamily="50" charset="-128"/>
              </a:rPr>
              <a:t>public class</a:t>
            </a:r>
            <a:r>
              <a:rPr kumimoji="1" lang="en-US" altLang="ja-JP" sz="1452" dirty="0">
                <a:solidFill>
                  <a:prstClr val="white"/>
                </a:solidFill>
                <a:latin typeface="メイリオ" panose="020B0604030504040204" pitchFamily="50" charset="-128"/>
                <a:ea typeface="メイリオ" panose="020B0604030504040204" pitchFamily="50" charset="-128"/>
              </a:rPr>
              <a:t> </a:t>
            </a:r>
            <a:r>
              <a:rPr kumimoji="1" lang="en-US" altLang="ja-JP" sz="1452" dirty="0">
                <a:solidFill>
                  <a:srgbClr val="9EC544"/>
                </a:solidFill>
                <a:latin typeface="メイリオ" panose="020B0604030504040204" pitchFamily="50" charset="-128"/>
                <a:ea typeface="メイリオ" panose="020B0604030504040204" pitchFamily="50" charset="-128"/>
              </a:rPr>
              <a:t>Player</a:t>
            </a:r>
          </a:p>
          <a:p>
            <a:pPr defTabSz="414772"/>
            <a:r>
              <a:rPr kumimoji="1" lang="en-US" altLang="ja-JP" sz="1452" dirty="0">
                <a:solidFill>
                  <a:srgbClr val="ABDAFC">
                    <a:lumMod val="90000"/>
                  </a:srgbClr>
                </a:solidFill>
                <a:latin typeface="メイリオ" panose="020B0604030504040204" pitchFamily="50" charset="-128"/>
                <a:ea typeface="メイリオ" panose="020B0604030504040204" pitchFamily="50" charset="-128"/>
              </a:rPr>
              <a:t>private int</a:t>
            </a:r>
            <a:r>
              <a:rPr kumimoji="1" lang="en-US" altLang="ja-JP" sz="1452" dirty="0">
                <a:solidFill>
                  <a:prstClr val="white"/>
                </a:solidFill>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933675" y="2867029"/>
            <a:ext cx="1879554" cy="678647"/>
          </a:xfrm>
          <a:prstGeom prst="rect">
            <a:avLst/>
          </a:prstGeom>
          <a:noFill/>
        </p:spPr>
        <p:txBody>
          <a:bodyPr wrap="none" rtlCol="0">
            <a:spAutoFit/>
          </a:bodyPr>
          <a:lstStyle/>
          <a:p>
            <a:pPr defTabSz="414772"/>
            <a:r>
              <a:rPr kumimoji="1" lang="en-US" altLang="ja-JP" sz="1270" dirty="0">
                <a:solidFill>
                  <a:srgbClr val="ABDAFC"/>
                </a:solidFill>
                <a:latin typeface="メイリオ" panose="020B0604030504040204" pitchFamily="50" charset="-128"/>
                <a:ea typeface="メイリオ" panose="020B0604030504040204" pitchFamily="50" charset="-128"/>
              </a:rPr>
              <a:t>public class</a:t>
            </a:r>
            <a:r>
              <a:rPr kumimoji="1" lang="en-US" altLang="ja-JP" sz="1270" dirty="0">
                <a:solidFill>
                  <a:prstClr val="white"/>
                </a:solidFill>
                <a:latin typeface="メイリオ" panose="020B0604030504040204" pitchFamily="50" charset="-128"/>
                <a:ea typeface="メイリオ" panose="020B0604030504040204" pitchFamily="50" charset="-128"/>
              </a:rPr>
              <a:t> </a:t>
            </a:r>
            <a:r>
              <a:rPr kumimoji="1" lang="en-US" altLang="ja-JP" sz="1270" dirty="0">
                <a:solidFill>
                  <a:srgbClr val="9EC544"/>
                </a:solidFill>
                <a:latin typeface="メイリオ" panose="020B0604030504040204" pitchFamily="50" charset="-128"/>
                <a:ea typeface="メイリオ" panose="020B0604030504040204" pitchFamily="50" charset="-128"/>
              </a:rPr>
              <a:t>Player</a:t>
            </a:r>
          </a:p>
          <a:p>
            <a:pPr defTabSz="414772"/>
            <a:r>
              <a:rPr kumimoji="1" lang="ja-JP" altLang="en-US" sz="1270" dirty="0">
                <a:solidFill>
                  <a:prstClr val="white"/>
                </a:solidFill>
                <a:latin typeface="メイリオ" panose="020B0604030504040204" pitchFamily="50" charset="-128"/>
                <a:ea typeface="メイリオ" panose="020B0604030504040204" pitchFamily="50" charset="-128"/>
              </a:rPr>
              <a:t>　</a:t>
            </a:r>
            <a:r>
              <a:rPr kumimoji="1" lang="en-US" altLang="ja-JP" sz="1270" dirty="0">
                <a:solidFill>
                  <a:srgbClr val="ABDAFC"/>
                </a:solidFill>
                <a:latin typeface="メイリオ" panose="020B0604030504040204" pitchFamily="50" charset="-128"/>
                <a:ea typeface="メイリオ" panose="020B0604030504040204" pitchFamily="50" charset="-128"/>
              </a:rPr>
              <a:t>public class</a:t>
            </a:r>
            <a:r>
              <a:rPr kumimoji="1" lang="en-US" altLang="ja-JP" sz="1270" dirty="0">
                <a:solidFill>
                  <a:prstClr val="white"/>
                </a:solidFill>
                <a:latin typeface="メイリオ" panose="020B0604030504040204" pitchFamily="50" charset="-128"/>
                <a:ea typeface="メイリオ" panose="020B0604030504040204" pitchFamily="50" charset="-128"/>
              </a:rPr>
              <a:t> Attack</a:t>
            </a:r>
          </a:p>
          <a:p>
            <a:pPr defTabSz="414772"/>
            <a:r>
              <a:rPr kumimoji="1" lang="ja-JP" altLang="en-US" sz="1270" dirty="0">
                <a:solidFill>
                  <a:prstClr val="white"/>
                </a:solidFill>
                <a:latin typeface="メイリオ" panose="020B0604030504040204" pitchFamily="50" charset="-128"/>
                <a:ea typeface="メイリオ" panose="020B0604030504040204" pitchFamily="50" charset="-128"/>
              </a:rPr>
              <a:t>　</a:t>
            </a:r>
            <a:r>
              <a:rPr kumimoji="1" lang="en-US" altLang="ja-JP" sz="1270" dirty="0" err="1">
                <a:solidFill>
                  <a:srgbClr val="9EC544"/>
                </a:solidFill>
                <a:latin typeface="メイリオ" panose="020B0604030504040204" pitchFamily="50" charset="-128"/>
                <a:ea typeface="メイリオ" panose="020B0604030504040204" pitchFamily="50" charset="-128"/>
              </a:rPr>
              <a:t>Player</a:t>
            </a:r>
            <a:r>
              <a:rPr kumimoji="1" lang="en-US" altLang="ja-JP" sz="1270" dirty="0" err="1">
                <a:solidFill>
                  <a:prstClr val="white"/>
                </a:solidFill>
                <a:latin typeface="メイリオ" panose="020B0604030504040204" pitchFamily="50" charset="-128"/>
                <a:ea typeface="メイリオ" panose="020B0604030504040204" pitchFamily="50" charset="-128"/>
              </a:rPr>
              <a:t>.Attack</a:t>
            </a:r>
            <a:r>
              <a:rPr kumimoji="1" lang="en-US" altLang="ja-JP" sz="1270" dirty="0">
                <a:solidFill>
                  <a:prstClr val="white"/>
                </a:solidFill>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933675" y="3720537"/>
            <a:ext cx="1879554" cy="483209"/>
          </a:xfrm>
          <a:prstGeom prst="rect">
            <a:avLst/>
          </a:prstGeom>
          <a:noFill/>
        </p:spPr>
        <p:txBody>
          <a:bodyPr wrap="none" rtlCol="0">
            <a:spAutoFit/>
          </a:bodyPr>
          <a:lstStyle/>
          <a:p>
            <a:pPr defTabSz="414772"/>
            <a:r>
              <a:rPr kumimoji="1" lang="en-US" altLang="ja-JP" sz="1270" dirty="0">
                <a:solidFill>
                  <a:srgbClr val="ABDAFC"/>
                </a:solidFill>
                <a:latin typeface="メイリオ" panose="020B0604030504040204" pitchFamily="50" charset="-128"/>
                <a:ea typeface="メイリオ" panose="020B0604030504040204" pitchFamily="50" charset="-128"/>
              </a:rPr>
              <a:t>public class </a:t>
            </a:r>
            <a:r>
              <a:rPr kumimoji="1" lang="en-US" altLang="ja-JP" sz="1270" dirty="0">
                <a:solidFill>
                  <a:srgbClr val="9EC544"/>
                </a:solidFill>
                <a:latin typeface="メイリオ" panose="020B0604030504040204" pitchFamily="50" charset="-128"/>
                <a:ea typeface="メイリオ" panose="020B0604030504040204" pitchFamily="50" charset="-128"/>
              </a:rPr>
              <a:t>Scene</a:t>
            </a:r>
          </a:p>
          <a:p>
            <a:pPr defTabSz="414772"/>
            <a:r>
              <a:rPr kumimoji="1" lang="ja-JP" altLang="en-US" sz="1270" dirty="0">
                <a:solidFill>
                  <a:prstClr val="white"/>
                </a:solidFill>
                <a:latin typeface="メイリオ" panose="020B0604030504040204" pitchFamily="50" charset="-128"/>
                <a:ea typeface="メイリオ" panose="020B0604030504040204" pitchFamily="50" charset="-128"/>
              </a:rPr>
              <a:t>　</a:t>
            </a:r>
            <a:r>
              <a:rPr kumimoji="1" lang="en-US" altLang="ja-JP" sz="1270" dirty="0" err="1">
                <a:solidFill>
                  <a:srgbClr val="9EC544"/>
                </a:solidFill>
                <a:latin typeface="メイリオ" panose="020B0604030504040204" pitchFamily="50" charset="-128"/>
                <a:ea typeface="メイリオ" panose="020B0604030504040204" pitchFamily="50" charset="-128"/>
              </a:rPr>
              <a:t>Player</a:t>
            </a:r>
            <a:r>
              <a:rPr kumimoji="1" lang="en-US" altLang="ja-JP" sz="1270" dirty="0" err="1">
                <a:solidFill>
                  <a:prstClr val="white"/>
                </a:solidFill>
                <a:latin typeface="メイリオ" panose="020B0604030504040204" pitchFamily="50" charset="-128"/>
                <a:ea typeface="メイリオ" panose="020B0604030504040204" pitchFamily="50" charset="-128"/>
              </a:rPr>
              <a:t>.Attack</a:t>
            </a:r>
            <a:r>
              <a:rPr kumimoji="1" lang="en-US" altLang="ja-JP" sz="1270" dirty="0">
                <a:solidFill>
                  <a:prstClr val="white"/>
                </a:solidFill>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2180647" y="3310990"/>
            <a:ext cx="1793677" cy="698023"/>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414772"/>
            <a:endParaRPr kumimoji="1" lang="ja-JP" altLang="en-US" sz="1633">
              <a:solidFill>
                <a:prstClr val="black"/>
              </a:solidFill>
              <a:latin typeface="Rockwell" panose="02060603020205020403"/>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D98D2BCC-3FC4-466B-AF95-9D4FA3D83AD1}"/>
              </a:ext>
            </a:extLst>
          </p:cNvPr>
          <p:cNvSpPr/>
          <p:nvPr/>
        </p:nvSpPr>
        <p:spPr>
          <a:xfrm>
            <a:off x="4933675" y="3663352"/>
            <a:ext cx="1872506" cy="554607"/>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414772"/>
            <a:endParaRPr kumimoji="1" lang="ja-JP" altLang="en-US" sz="1633">
              <a:solidFill>
                <a:prstClr val="black"/>
              </a:solidFill>
              <a:latin typeface="Rockwell" panose="02060603020205020403"/>
              <a:ea typeface="ＭＳ Ｐゴシック" panose="020B0600070205080204" pitchFamily="50" charset="-128"/>
            </a:endParaRPr>
          </a:p>
        </p:txBody>
      </p:sp>
      <p:sp>
        <p:nvSpPr>
          <p:cNvPr id="28" name="正方形/長方形 27">
            <a:extLst>
              <a:ext uri="{FF2B5EF4-FFF2-40B4-BE49-F238E27FC236}">
                <a16:creationId xmlns:a16="http://schemas.microsoft.com/office/drawing/2014/main" id="{BE425C31-F686-45EE-A5DF-3E8B1101A951}"/>
              </a:ext>
            </a:extLst>
          </p:cNvPr>
          <p:cNvSpPr/>
          <p:nvPr/>
        </p:nvSpPr>
        <p:spPr>
          <a:xfrm>
            <a:off x="4933675" y="2882049"/>
            <a:ext cx="1872506" cy="6179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414772"/>
            <a:endParaRPr kumimoji="1" lang="ja-JP" altLang="en-US" sz="1633">
              <a:solidFill>
                <a:prstClr val="black"/>
              </a:solidFill>
              <a:latin typeface="Rockwell" panose="02060603020205020403"/>
              <a:ea typeface="ＭＳ Ｐゴシック" panose="020B0600070205080204" pitchFamily="50" charset="-128"/>
            </a:endParaRPr>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974324" y="3191020"/>
            <a:ext cx="959350" cy="468981"/>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974324" y="3660002"/>
            <a:ext cx="959351" cy="280654"/>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4464834" y="3745798"/>
            <a:ext cx="390012" cy="406151"/>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414772"/>
            <a:endParaRPr kumimoji="1" lang="ja-JP" altLang="en-US" sz="1633">
              <a:solidFill>
                <a:prstClr val="white"/>
              </a:solidFill>
              <a:latin typeface="Rockwell" panose="02060603020205020403"/>
              <a:ea typeface="ＭＳ Ｐゴシック" panose="020B0600070205080204" pitchFamily="50" charset="-128"/>
            </a:endParaRPr>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920043" y="3773129"/>
            <a:ext cx="2284600"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誤って呼び出せない！</a:t>
            </a:r>
          </a:p>
        </p:txBody>
      </p:sp>
      <p:pic>
        <p:nvPicPr>
          <p:cNvPr id="26" name="図 25">
            <a:extLst>
              <a:ext uri="{FF2B5EF4-FFF2-40B4-BE49-F238E27FC236}">
                <a16:creationId xmlns:a16="http://schemas.microsoft.com/office/drawing/2014/main" id="{20552EF0-D8E9-4597-B680-4252E0E2DD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Tree>
    <p:extLst>
      <p:ext uri="{BB962C8B-B14F-4D97-AF65-F5344CB8AC3E}">
        <p14:creationId xmlns:p14="http://schemas.microsoft.com/office/powerpoint/2010/main" val="386010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あじぇんだ</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453165" y="1164517"/>
            <a:ext cx="11285670" cy="3785652"/>
          </a:xfrm>
          <a:prstGeom prst="rect">
            <a:avLst/>
          </a:prstGeom>
          <a:noFill/>
        </p:spPr>
        <p:txBody>
          <a:bodyPr wrap="square" rtlCol="0">
            <a:spAutoFit/>
          </a:bodyPr>
          <a:lstStyle/>
          <a:p>
            <a:r>
              <a:rPr kumimoji="1" lang="ja-JP" altLang="en-US" sz="2400" dirty="0"/>
              <a:t>　１．トークショーの目的</a:t>
            </a:r>
            <a:endParaRPr kumimoji="1" lang="en-US" altLang="ja-JP" sz="2400" dirty="0"/>
          </a:p>
          <a:p>
            <a:r>
              <a:rPr kumimoji="1" lang="ja-JP" altLang="en-US" sz="2400" dirty="0"/>
              <a:t>　２．ゲーム業界とは</a:t>
            </a:r>
            <a:endParaRPr kumimoji="1" lang="en-US" altLang="ja-JP" sz="2400" dirty="0"/>
          </a:p>
          <a:p>
            <a:r>
              <a:rPr kumimoji="1" lang="ja-JP" altLang="en-US" sz="2400" dirty="0"/>
              <a:t>　３．ゲーム業界に入るためには（プログラマーとして）</a:t>
            </a:r>
            <a:endParaRPr kumimoji="1" lang="en-US" altLang="ja-JP" sz="2400" dirty="0"/>
          </a:p>
          <a:p>
            <a:r>
              <a:rPr kumimoji="1" lang="ja-JP" altLang="en-US" sz="2400" dirty="0"/>
              <a:t>　４．学生紹介（浜松）</a:t>
            </a:r>
            <a:endParaRPr kumimoji="1" lang="en-US" altLang="ja-JP" sz="2400" dirty="0"/>
          </a:p>
          <a:p>
            <a:r>
              <a:rPr kumimoji="1" lang="ja-JP" altLang="en-US" sz="2400" dirty="0"/>
              <a:t>　５．会社紹介（</a:t>
            </a:r>
            <a:r>
              <a:rPr kumimoji="1" lang="en-US" altLang="ja-JP" sz="2400" dirty="0"/>
              <a:t>SEGA</a:t>
            </a:r>
            <a:r>
              <a:rPr kumimoji="1" lang="ja-JP" altLang="en-US" sz="2400" dirty="0"/>
              <a:t>）</a:t>
            </a:r>
            <a:endParaRPr kumimoji="1" lang="en-US" altLang="ja-JP" sz="2400" dirty="0"/>
          </a:p>
          <a:p>
            <a:r>
              <a:rPr kumimoji="1" lang="ja-JP" altLang="en-US" sz="2400" dirty="0"/>
              <a:t>　６．学生作品紹介（１年～２年）</a:t>
            </a:r>
            <a:endParaRPr kumimoji="1" lang="en-US" altLang="ja-JP" sz="2400" dirty="0"/>
          </a:p>
          <a:p>
            <a:r>
              <a:rPr kumimoji="1" lang="ja-JP" altLang="en-US" sz="2400" dirty="0"/>
              <a:t>　７．就活のやり方（浜松）</a:t>
            </a:r>
            <a:endParaRPr kumimoji="1" lang="en-US" altLang="ja-JP" sz="2400" dirty="0"/>
          </a:p>
          <a:p>
            <a:r>
              <a:rPr kumimoji="1" lang="ja-JP" altLang="en-US" sz="2400" dirty="0"/>
              <a:t>　８．学生時代に何を頑張ったか、何をするべきか</a:t>
            </a:r>
            <a:endParaRPr kumimoji="1" lang="en-US" altLang="ja-JP" sz="2400" dirty="0"/>
          </a:p>
          <a:p>
            <a:r>
              <a:rPr kumimoji="1" lang="ja-JP" altLang="en-US" sz="2400" dirty="0"/>
              <a:t>　９．高校生の頃から出来ること</a:t>
            </a:r>
            <a:endParaRPr kumimoji="1" lang="en-US" altLang="ja-JP" sz="2400" dirty="0"/>
          </a:p>
          <a:p>
            <a:r>
              <a:rPr kumimoji="1" lang="ja-JP" altLang="en-US" sz="2400" dirty="0"/>
              <a:t>１０．質問タイム</a:t>
            </a:r>
            <a:endParaRPr kumimoji="1" lang="en-US" altLang="ja-JP" sz="2400" dirty="0"/>
          </a:p>
        </p:txBody>
      </p:sp>
    </p:spTree>
    <p:extLst>
      <p:ext uri="{BB962C8B-B14F-4D97-AF65-F5344CB8AC3E}">
        <p14:creationId xmlns:p14="http://schemas.microsoft.com/office/powerpoint/2010/main" val="3751773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1869425" y="468586"/>
            <a:ext cx="5666103" cy="650819"/>
          </a:xfrm>
          <a:prstGeom prst="rect">
            <a:avLst/>
          </a:prstGeom>
          <a:noFill/>
        </p:spPr>
        <p:txBody>
          <a:bodyPr wrap="none" rtlCol="0">
            <a:spAutoFit/>
          </a:bodyPr>
          <a:lstStyle/>
          <a:p>
            <a:pPr defTabSz="414772"/>
            <a:r>
              <a:rPr kumimoji="1" lang="ja-JP" altLang="en-US" sz="3629" dirty="0">
                <a:solidFill>
                  <a:prstClr val="white"/>
                </a:solidFill>
                <a:latin typeface="メイリオ" panose="020B0604030504040204" pitchFamily="50" charset="-128"/>
                <a:ea typeface="メイリオ" panose="020B0604030504040204" pitchFamily="50" charset="-128"/>
              </a:rPr>
              <a:t>制作作品</a:t>
            </a:r>
            <a:r>
              <a:rPr kumimoji="1" lang="ja-JP" altLang="en-US" sz="2177" dirty="0">
                <a:solidFill>
                  <a:prstClr val="white"/>
                </a:solidFill>
                <a:latin typeface="メイリオ" panose="020B0604030504040204" pitchFamily="50" charset="-128"/>
                <a:ea typeface="メイリオ" panose="020B0604030504040204" pitchFamily="50" charset="-128"/>
              </a:rPr>
              <a:t>　プレイヤー </a:t>
            </a:r>
            <a:r>
              <a:rPr kumimoji="1" lang="en-US" altLang="ja-JP" sz="2177" dirty="0">
                <a:solidFill>
                  <a:prstClr val="white"/>
                </a:solidFill>
                <a:latin typeface="メイリオ" panose="020B0604030504040204" pitchFamily="50" charset="-128"/>
                <a:ea typeface="メイリオ" panose="020B0604030504040204" pitchFamily="50" charset="-128"/>
              </a:rPr>
              <a:t>(</a:t>
            </a:r>
            <a:r>
              <a:rPr kumimoji="1" lang="en-US" altLang="ja-JP" sz="2177" dirty="0">
                <a:solidFill>
                  <a:srgbClr val="ABDAFC"/>
                </a:solidFill>
                <a:latin typeface="メイリオ" panose="020B0604030504040204" pitchFamily="50" charset="-128"/>
                <a:ea typeface="メイリオ" panose="020B0604030504040204" pitchFamily="50" charset="-128"/>
              </a:rPr>
              <a:t>partial class</a:t>
            </a:r>
            <a:r>
              <a:rPr kumimoji="1" lang="en-US" altLang="ja-JP" sz="2177" dirty="0">
                <a:solidFill>
                  <a:prstClr val="white"/>
                </a:solidFill>
                <a:latin typeface="メイリオ" panose="020B0604030504040204" pitchFamily="50" charset="-128"/>
                <a:ea typeface="メイリオ" panose="020B0604030504040204" pitchFamily="50" charset="-128"/>
              </a:rPr>
              <a:t>)</a:t>
            </a:r>
            <a:endParaRPr kumimoji="1" lang="ja-JP" altLang="en-US" sz="3629" dirty="0">
              <a:solidFill>
                <a:prstClr val="white"/>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1869425" y="1117488"/>
            <a:ext cx="7622600" cy="1599925"/>
          </a:xfrm>
          <a:prstGeom prst="rect">
            <a:avLst/>
          </a:prstGeom>
          <a:noFill/>
        </p:spPr>
        <p:txBody>
          <a:bodyPr wrap="none" rtlCol="0">
            <a:spAutoFit/>
          </a:bodyPr>
          <a:lstStyle/>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コードの肥大化を抑える</a:t>
            </a:r>
            <a:endParaRPr kumimoji="1" lang="en-US" altLang="ja-JP" sz="2540"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a:t>
            </a:r>
            <a:r>
              <a:rPr kumimoji="1" lang="en-US" altLang="ja-JP" sz="1814" dirty="0">
                <a:solidFill>
                  <a:srgbClr val="ABDAFC"/>
                </a:solidFill>
                <a:latin typeface="メイリオ" panose="020B0604030504040204" pitchFamily="50" charset="-128"/>
                <a:ea typeface="メイリオ" panose="020B0604030504040204" pitchFamily="50" charset="-128"/>
              </a:rPr>
              <a:t>partial class</a:t>
            </a:r>
            <a:r>
              <a:rPr kumimoji="1" lang="ja-JP" altLang="en-US" sz="1814" dirty="0">
                <a:solidFill>
                  <a:prstClr val="white"/>
                </a:solidFill>
                <a:latin typeface="メイリオ" panose="020B0604030504040204" pitchFamily="50" charset="-128"/>
                <a:ea typeface="メイリオ" panose="020B0604030504040204" pitchFamily="50" charset="-128"/>
              </a:rPr>
              <a:t>を使うことで各状態クラスを別々の</a:t>
            </a:r>
            <a:r>
              <a:rPr kumimoji="1" lang="en-US" altLang="ja-JP" sz="1814" dirty="0">
                <a:solidFill>
                  <a:prstClr val="white"/>
                </a:solidFill>
                <a:latin typeface="メイリオ" panose="020B0604030504040204" pitchFamily="50" charset="-128"/>
                <a:ea typeface="メイリオ" panose="020B0604030504040204" pitchFamily="50" charset="-128"/>
              </a:rPr>
              <a:t>cs</a:t>
            </a:r>
            <a:r>
              <a:rPr kumimoji="1" lang="ja-JP" altLang="en-US" sz="1814" dirty="0">
                <a:solidFill>
                  <a:prstClr val="white"/>
                </a:solidFill>
                <a:latin typeface="メイリオ" panose="020B0604030504040204" pitchFamily="50" charset="-128"/>
                <a:ea typeface="メイリオ" panose="020B0604030504040204" pitchFamily="50" charset="-128"/>
              </a:rPr>
              <a:t>ファイルに</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分けることに成功した。</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そのため、前述で説明した内部クラスにした</a:t>
            </a:r>
            <a:r>
              <a:rPr kumimoji="1" lang="ja-JP" altLang="en-US" sz="1814" dirty="0">
                <a:solidFill>
                  <a:srgbClr val="FF7C80"/>
                </a:solidFill>
                <a:latin typeface="メイリオ" panose="020B0604030504040204" pitchFamily="50" charset="-128"/>
                <a:ea typeface="メイリオ" panose="020B0604030504040204" pitchFamily="50" charset="-128"/>
              </a:rPr>
              <a:t>デメリット</a:t>
            </a:r>
            <a:r>
              <a:rPr kumimoji="1" lang="ja-JP" altLang="en-US" sz="1814" dirty="0">
                <a:solidFill>
                  <a:prstClr val="white"/>
                </a:solidFill>
                <a:latin typeface="メイリオ" panose="020B0604030504040204" pitchFamily="50" charset="-128"/>
                <a:ea typeface="メイリオ" panose="020B0604030504040204" pitchFamily="50" charset="-128"/>
              </a:rPr>
              <a:t>を解消できた</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可読性の向上や制作の効率にもつながった</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877" y="3231885"/>
            <a:ext cx="4080936" cy="2337320"/>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424" y="3231884"/>
            <a:ext cx="4080936" cy="2337320"/>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6169877" y="2890110"/>
            <a:ext cx="1384546" cy="343620"/>
          </a:xfrm>
          <a:prstGeom prst="rect">
            <a:avLst/>
          </a:prstGeom>
          <a:noFill/>
        </p:spPr>
        <p:txBody>
          <a:bodyPr wrap="none" rtlCol="0">
            <a:spAutoFit/>
          </a:bodyPr>
          <a:lstStyle/>
          <a:p>
            <a:pPr defTabSz="414772"/>
            <a:r>
              <a:rPr kumimoji="1" lang="en-US" altLang="ja-JP" sz="1633" dirty="0" err="1">
                <a:solidFill>
                  <a:prstClr val="white"/>
                </a:solidFill>
                <a:latin typeface="メイリオ" panose="020B0604030504040204" pitchFamily="50" charset="-128"/>
                <a:ea typeface="メイリオ" panose="020B0604030504040204" pitchFamily="50" charset="-128"/>
              </a:rPr>
              <a:t>StateIdle.cs</a:t>
            </a:r>
            <a:endParaRPr kumimoji="1" lang="en-US" altLang="ja-JP" sz="1633" dirty="0">
              <a:solidFill>
                <a:prstClr val="white"/>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1869425" y="2890110"/>
            <a:ext cx="1060931" cy="343620"/>
          </a:xfrm>
          <a:prstGeom prst="rect">
            <a:avLst/>
          </a:prstGeom>
          <a:noFill/>
        </p:spPr>
        <p:txBody>
          <a:bodyPr wrap="none" rtlCol="0">
            <a:spAutoFit/>
          </a:bodyPr>
          <a:lstStyle/>
          <a:p>
            <a:pPr defTabSz="414772"/>
            <a:r>
              <a:rPr kumimoji="1" lang="en-US" altLang="ja-JP" sz="1633" dirty="0" err="1">
                <a:solidFill>
                  <a:prstClr val="white"/>
                </a:solidFill>
                <a:latin typeface="メイリオ" panose="020B0604030504040204" pitchFamily="50" charset="-128"/>
                <a:ea typeface="メイリオ" panose="020B0604030504040204" pitchFamily="50" charset="-128"/>
              </a:rPr>
              <a:t>Player.cs</a:t>
            </a:r>
            <a:endParaRPr kumimoji="1" lang="en-US" altLang="ja-JP" sz="1633" dirty="0">
              <a:solidFill>
                <a:prstClr val="white"/>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2520332" y="5956704"/>
            <a:ext cx="6873100" cy="427361"/>
          </a:xfrm>
          <a:prstGeom prst="rect">
            <a:avLst/>
          </a:prstGeom>
          <a:noFill/>
        </p:spPr>
        <p:txBody>
          <a:bodyPr wrap="none" rtlCol="0">
            <a:spAutoFit/>
          </a:bodyPr>
          <a:lstStyle/>
          <a:p>
            <a:pPr defTabSz="414772"/>
            <a:r>
              <a:rPr kumimoji="1" lang="en-US" altLang="ja-JP" sz="2177" dirty="0">
                <a:solidFill>
                  <a:prstClr val="white"/>
                </a:solidFill>
                <a:latin typeface="メイリオ" panose="020B0604030504040204" pitchFamily="50" charset="-128"/>
                <a:ea typeface="メイリオ" panose="020B0604030504040204" pitchFamily="50" charset="-128"/>
              </a:rPr>
              <a:t>Player</a:t>
            </a:r>
            <a:r>
              <a:rPr kumimoji="1" lang="ja-JP" altLang="en-US" sz="2177" dirty="0">
                <a:solidFill>
                  <a:prstClr val="white"/>
                </a:solidFill>
                <a:latin typeface="メイリオ" panose="020B0604030504040204" pitchFamily="50" charset="-128"/>
                <a:ea typeface="メイリオ" panose="020B0604030504040204" pitchFamily="50" charset="-128"/>
              </a:rPr>
              <a:t>クラスに各状態クラスを宣言し呼び出している</a:t>
            </a:r>
          </a:p>
        </p:txBody>
      </p:sp>
      <p:pic>
        <p:nvPicPr>
          <p:cNvPr id="11" name="図 10">
            <a:extLst>
              <a:ext uri="{FF2B5EF4-FFF2-40B4-BE49-F238E27FC236}">
                <a16:creationId xmlns:a16="http://schemas.microsoft.com/office/drawing/2014/main" id="{CC889469-97A4-43EC-8847-3442D08C33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Tree>
    <p:extLst>
      <p:ext uri="{BB962C8B-B14F-4D97-AF65-F5344CB8AC3E}">
        <p14:creationId xmlns:p14="http://schemas.microsoft.com/office/powerpoint/2010/main" val="2763557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1869425" y="468586"/>
            <a:ext cx="6753772" cy="650819"/>
          </a:xfrm>
          <a:prstGeom prst="rect">
            <a:avLst/>
          </a:prstGeom>
          <a:noFill/>
        </p:spPr>
        <p:txBody>
          <a:bodyPr wrap="none" rtlCol="0">
            <a:spAutoFit/>
          </a:bodyPr>
          <a:lstStyle/>
          <a:p>
            <a:pPr defTabSz="414772"/>
            <a:r>
              <a:rPr kumimoji="1" lang="ja-JP" altLang="en-US" sz="3629" dirty="0">
                <a:solidFill>
                  <a:prstClr val="white"/>
                </a:solidFill>
                <a:latin typeface="メイリオ" panose="020B0604030504040204" pitchFamily="50" charset="-128"/>
                <a:ea typeface="メイリオ" panose="020B0604030504040204" pitchFamily="50" charset="-128"/>
              </a:rPr>
              <a:t>制作作品</a:t>
            </a:r>
            <a:r>
              <a:rPr kumimoji="1" lang="ja-JP" altLang="en-US" sz="2177" dirty="0">
                <a:solidFill>
                  <a:prstClr val="white"/>
                </a:solidFill>
                <a:latin typeface="メイリオ" panose="020B0604030504040204" pitchFamily="50" charset="-128"/>
                <a:ea typeface="メイリオ" panose="020B0604030504040204" pitchFamily="50" charset="-128"/>
              </a:rPr>
              <a:t>　簡易クラス図</a:t>
            </a:r>
            <a:r>
              <a:rPr kumimoji="1" lang="en-US" altLang="ja-JP" sz="2177" dirty="0">
                <a:solidFill>
                  <a:prstClr val="white"/>
                </a:solidFill>
                <a:latin typeface="メイリオ" panose="020B0604030504040204" pitchFamily="50" charset="-128"/>
                <a:ea typeface="メイリオ" panose="020B0604030504040204" pitchFamily="50" charset="-128"/>
              </a:rPr>
              <a:t>(</a:t>
            </a:r>
            <a:r>
              <a:rPr kumimoji="1" lang="ja-JP" altLang="en-US" sz="2177" dirty="0">
                <a:solidFill>
                  <a:prstClr val="white"/>
                </a:solidFill>
                <a:latin typeface="メイリオ" panose="020B0604030504040204" pitchFamily="50" charset="-128"/>
                <a:ea typeface="メイリオ" panose="020B0604030504040204" pitchFamily="50" charset="-128"/>
              </a:rPr>
              <a:t>プレイヤー状態制御</a:t>
            </a:r>
            <a:r>
              <a:rPr kumimoji="1" lang="en-US" altLang="ja-JP" sz="2177" dirty="0">
                <a:solidFill>
                  <a:prstClr val="white"/>
                </a:solidFill>
                <a:latin typeface="メイリオ" panose="020B0604030504040204" pitchFamily="50" charset="-128"/>
                <a:ea typeface="メイリオ" panose="020B0604030504040204" pitchFamily="50" charset="-128"/>
              </a:rPr>
              <a:t>)</a:t>
            </a:r>
            <a:endParaRPr kumimoji="1" lang="ja-JP" altLang="en-US" sz="3629" dirty="0">
              <a:solidFill>
                <a:prstClr val="white"/>
              </a:solidFill>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989" y="1110767"/>
            <a:ext cx="6860022" cy="4932104"/>
          </a:xfrm>
          <a:prstGeom prst="rect">
            <a:avLst/>
          </a:prstGeom>
        </p:spPr>
      </p:pic>
      <p:pic>
        <p:nvPicPr>
          <p:cNvPr id="4" name="図 3">
            <a:extLst>
              <a:ext uri="{FF2B5EF4-FFF2-40B4-BE49-F238E27FC236}">
                <a16:creationId xmlns:a16="http://schemas.microsoft.com/office/drawing/2014/main" id="{071A9040-7B40-482D-B839-7CA9AB2CAC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1869424" y="468586"/>
            <a:ext cx="5732660" cy="650819"/>
          </a:xfrm>
          <a:prstGeom prst="rect">
            <a:avLst/>
          </a:prstGeom>
          <a:noFill/>
        </p:spPr>
        <p:txBody>
          <a:bodyPr wrap="none" rtlCol="0">
            <a:spAutoFit/>
          </a:bodyPr>
          <a:lstStyle/>
          <a:p>
            <a:pPr defTabSz="414772"/>
            <a:r>
              <a:rPr kumimoji="1" lang="ja-JP" altLang="en-US" sz="3629" dirty="0">
                <a:solidFill>
                  <a:prstClr val="white"/>
                </a:solidFill>
                <a:latin typeface="メイリオ" panose="020B0604030504040204" pitchFamily="50" charset="-128"/>
                <a:ea typeface="メイリオ" panose="020B0604030504040204" pitchFamily="50" charset="-128"/>
              </a:rPr>
              <a:t>制作作品</a:t>
            </a:r>
            <a:r>
              <a:rPr kumimoji="1" lang="ja-JP" altLang="en-US" sz="2177" dirty="0">
                <a:solidFill>
                  <a:prstClr val="white"/>
                </a:solidFill>
                <a:latin typeface="メイリオ" panose="020B0604030504040204" pitchFamily="50" charset="-128"/>
                <a:ea typeface="メイリオ" panose="020B0604030504040204" pitchFamily="50" charset="-128"/>
              </a:rPr>
              <a:t>　モンスター </a:t>
            </a:r>
            <a:r>
              <a:rPr kumimoji="1" lang="en-US" altLang="ja-JP" sz="2177" dirty="0">
                <a:solidFill>
                  <a:prstClr val="white"/>
                </a:solidFill>
                <a:latin typeface="メイリオ" panose="020B0604030504040204" pitchFamily="50" charset="-128"/>
                <a:ea typeface="メイリオ" panose="020B0604030504040204" pitchFamily="50" charset="-128"/>
              </a:rPr>
              <a:t>(</a:t>
            </a:r>
            <a:r>
              <a:rPr kumimoji="1" lang="ja-JP" altLang="en-US" sz="2177" dirty="0">
                <a:solidFill>
                  <a:prstClr val="white"/>
                </a:solidFill>
                <a:latin typeface="メイリオ" panose="020B0604030504040204" pitchFamily="50" charset="-128"/>
                <a:ea typeface="メイリオ" panose="020B0604030504040204" pitchFamily="50" charset="-128"/>
              </a:rPr>
              <a:t>基本システム</a:t>
            </a:r>
            <a:r>
              <a:rPr kumimoji="1" lang="en-US" altLang="ja-JP" sz="2177" dirty="0">
                <a:solidFill>
                  <a:prstClr val="white"/>
                </a:solidFill>
                <a:latin typeface="メイリオ" panose="020B0604030504040204" pitchFamily="50" charset="-128"/>
                <a:ea typeface="メイリオ" panose="020B0604030504040204" pitchFamily="50" charset="-128"/>
              </a:rPr>
              <a:t>)</a:t>
            </a:r>
            <a:endParaRPr kumimoji="1" lang="ja-JP" altLang="en-US" sz="3629" dirty="0">
              <a:solidFill>
                <a:prstClr val="white"/>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1869425" y="1274413"/>
            <a:ext cx="7362913" cy="1041567"/>
          </a:xfrm>
          <a:prstGeom prst="rect">
            <a:avLst/>
          </a:prstGeom>
          <a:noFill/>
        </p:spPr>
        <p:txBody>
          <a:bodyPr wrap="none" rtlCol="0">
            <a:spAutoFit/>
          </a:bodyPr>
          <a:lstStyle/>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プレイヤーのステートパターンを流用</a:t>
            </a:r>
            <a:endParaRPr kumimoji="1" lang="en-US" altLang="ja-JP" sz="2540"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前述で紹介したプレイヤーの基本システムの</a:t>
            </a:r>
            <a:r>
              <a:rPr kumimoji="1" lang="en-US" altLang="ja-JP" sz="1814" dirty="0" err="1">
                <a:solidFill>
                  <a:srgbClr val="9EC544"/>
                </a:solidFill>
                <a:latin typeface="メイリオ" panose="020B0604030504040204" pitchFamily="50" charset="-128"/>
                <a:ea typeface="メイリオ" panose="020B0604030504040204" pitchFamily="50" charset="-128"/>
              </a:rPr>
              <a:t>StateBase</a:t>
            </a:r>
            <a:r>
              <a:rPr kumimoji="1" lang="ja-JP" altLang="en-US" sz="1814" dirty="0">
                <a:solidFill>
                  <a:prstClr val="white"/>
                </a:solidFill>
                <a:latin typeface="メイリオ" panose="020B0604030504040204" pitchFamily="50" charset="-128"/>
                <a:ea typeface="メイリオ" panose="020B0604030504040204" pitchFamily="50" charset="-128"/>
              </a:rPr>
              <a:t>を流用し、</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133" y="3326600"/>
            <a:ext cx="4203302" cy="2198437"/>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567" y="3326600"/>
            <a:ext cx="4203302" cy="2198437"/>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6216567" y="2991549"/>
            <a:ext cx="2205284" cy="343620"/>
          </a:xfrm>
          <a:prstGeom prst="rect">
            <a:avLst/>
          </a:prstGeom>
          <a:noFill/>
        </p:spPr>
        <p:txBody>
          <a:bodyPr wrap="none" rtlCol="0">
            <a:spAutoFit/>
          </a:bodyPr>
          <a:lstStyle/>
          <a:p>
            <a:pPr defTabSz="414772"/>
            <a:r>
              <a:rPr kumimoji="1" lang="en-US" altLang="ja-JP" sz="1633" dirty="0" err="1">
                <a:solidFill>
                  <a:prstClr val="white"/>
                </a:solidFill>
                <a:latin typeface="メイリオ" panose="020B0604030504040204" pitchFamily="50" charset="-128"/>
                <a:ea typeface="メイリオ" panose="020B0604030504040204" pitchFamily="50" charset="-128"/>
              </a:rPr>
              <a:t>MonsterStateIdle.cs</a:t>
            </a:r>
            <a:endParaRPr kumimoji="1" lang="ja-JP" altLang="en-US" sz="1633" dirty="0">
              <a:solidFill>
                <a:prstClr val="white"/>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1772132" y="2991549"/>
            <a:ext cx="1259576" cy="343620"/>
          </a:xfrm>
          <a:prstGeom prst="rect">
            <a:avLst/>
          </a:prstGeom>
          <a:noFill/>
        </p:spPr>
        <p:txBody>
          <a:bodyPr wrap="none" rtlCol="0">
            <a:spAutoFit/>
          </a:bodyPr>
          <a:lstStyle/>
          <a:p>
            <a:pPr defTabSz="414772"/>
            <a:r>
              <a:rPr kumimoji="1" lang="en-US" altLang="ja-JP" sz="1633" dirty="0" err="1">
                <a:solidFill>
                  <a:prstClr val="white"/>
                </a:solidFill>
                <a:latin typeface="メイリオ" panose="020B0604030504040204" pitchFamily="50" charset="-128"/>
                <a:ea typeface="メイリオ" panose="020B0604030504040204" pitchFamily="50" charset="-128"/>
              </a:rPr>
              <a:t>Monster.cs</a:t>
            </a:r>
            <a:endParaRPr kumimoji="1" lang="ja-JP" altLang="en-US" sz="1633" dirty="0">
              <a:solidFill>
                <a:prstClr val="white"/>
              </a:solidFill>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2534482" y="5970602"/>
            <a:ext cx="7135287" cy="427361"/>
          </a:xfrm>
          <a:prstGeom prst="rect">
            <a:avLst/>
          </a:prstGeom>
          <a:noFill/>
        </p:spPr>
        <p:txBody>
          <a:bodyPr wrap="none" rtlCol="0">
            <a:spAutoFit/>
          </a:bodyPr>
          <a:lstStyle/>
          <a:p>
            <a:pPr defTabSz="414772"/>
            <a:r>
              <a:rPr kumimoji="1" lang="en-US" altLang="ja-JP" sz="2177" dirty="0">
                <a:solidFill>
                  <a:prstClr val="white"/>
                </a:solidFill>
                <a:latin typeface="メイリオ" panose="020B0604030504040204" pitchFamily="50" charset="-128"/>
                <a:ea typeface="メイリオ" panose="020B0604030504040204" pitchFamily="50" charset="-128"/>
              </a:rPr>
              <a:t>Monster</a:t>
            </a:r>
            <a:r>
              <a:rPr kumimoji="1" lang="ja-JP" altLang="en-US" sz="2177" dirty="0">
                <a:solidFill>
                  <a:prstClr val="white"/>
                </a:solidFill>
                <a:latin typeface="メイリオ" panose="020B0604030504040204" pitchFamily="50" charset="-128"/>
                <a:ea typeface="メイリオ" panose="020B0604030504040204" pitchFamily="50" charset="-128"/>
              </a:rPr>
              <a:t>クラスに各状態クラスを宣言し呼び出している</a:t>
            </a:r>
          </a:p>
        </p:txBody>
      </p:sp>
      <p:pic>
        <p:nvPicPr>
          <p:cNvPr id="13" name="図 12">
            <a:extLst>
              <a:ext uri="{FF2B5EF4-FFF2-40B4-BE49-F238E27FC236}">
                <a16:creationId xmlns:a16="http://schemas.microsoft.com/office/drawing/2014/main" id="{FCB500FE-54C5-42B2-85E4-70AA1D1C02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Tree>
    <p:extLst>
      <p:ext uri="{BB962C8B-B14F-4D97-AF65-F5344CB8AC3E}">
        <p14:creationId xmlns:p14="http://schemas.microsoft.com/office/powerpoint/2010/main" val="712062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1869425" y="468586"/>
            <a:ext cx="5197257" cy="650819"/>
          </a:xfrm>
          <a:prstGeom prst="rect">
            <a:avLst/>
          </a:prstGeom>
          <a:noFill/>
        </p:spPr>
        <p:txBody>
          <a:bodyPr wrap="none" rtlCol="0">
            <a:spAutoFit/>
          </a:bodyPr>
          <a:lstStyle/>
          <a:p>
            <a:pPr defTabSz="414772"/>
            <a:r>
              <a:rPr kumimoji="1" lang="ja-JP" altLang="en-US" sz="3629" dirty="0">
                <a:solidFill>
                  <a:prstClr val="white"/>
                </a:solidFill>
                <a:latin typeface="メイリオ" panose="020B0604030504040204" pitchFamily="50" charset="-128"/>
                <a:ea typeface="メイリオ" panose="020B0604030504040204" pitchFamily="50" charset="-128"/>
              </a:rPr>
              <a:t>制作作品</a:t>
            </a:r>
            <a:r>
              <a:rPr kumimoji="1" lang="ja-JP" altLang="en-US" sz="2177" dirty="0">
                <a:solidFill>
                  <a:prstClr val="white"/>
                </a:solidFill>
                <a:latin typeface="メイリオ" panose="020B0604030504040204" pitchFamily="50" charset="-128"/>
                <a:ea typeface="メイリオ" panose="020B0604030504040204" pitchFamily="50" charset="-128"/>
              </a:rPr>
              <a:t>　モンスター </a:t>
            </a:r>
            <a:r>
              <a:rPr kumimoji="1" lang="en-US" altLang="ja-JP" sz="2177" dirty="0">
                <a:solidFill>
                  <a:prstClr val="white"/>
                </a:solidFill>
                <a:latin typeface="メイリオ" panose="020B0604030504040204" pitchFamily="50" charset="-128"/>
                <a:ea typeface="メイリオ" panose="020B0604030504040204" pitchFamily="50" charset="-128"/>
              </a:rPr>
              <a:t>(AI</a:t>
            </a:r>
            <a:r>
              <a:rPr kumimoji="1" lang="ja-JP" altLang="en-US" sz="2177" dirty="0">
                <a:solidFill>
                  <a:prstClr val="white"/>
                </a:solidFill>
                <a:latin typeface="メイリオ" panose="020B0604030504040204" pitchFamily="50" charset="-128"/>
                <a:ea typeface="メイリオ" panose="020B0604030504040204" pitchFamily="50" charset="-128"/>
              </a:rPr>
              <a:t>の制御</a:t>
            </a:r>
            <a:r>
              <a:rPr kumimoji="1" lang="en-US" altLang="ja-JP" sz="2177" dirty="0">
                <a:solidFill>
                  <a:prstClr val="white"/>
                </a:solidFill>
                <a:latin typeface="メイリオ" panose="020B0604030504040204" pitchFamily="50" charset="-128"/>
                <a:ea typeface="メイリオ" panose="020B0604030504040204" pitchFamily="50" charset="-128"/>
              </a:rPr>
              <a:t>)</a:t>
            </a:r>
            <a:endParaRPr kumimoji="1" lang="ja-JP" altLang="en-US" sz="3629" dirty="0">
              <a:solidFill>
                <a:prstClr val="white"/>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1869425" y="1274413"/>
            <a:ext cx="8552341" cy="1599925"/>
          </a:xfrm>
          <a:prstGeom prst="rect">
            <a:avLst/>
          </a:prstGeom>
          <a:noFill/>
        </p:spPr>
        <p:txBody>
          <a:bodyPr wrap="none" rtlCol="0">
            <a:spAutoFit/>
          </a:bodyPr>
          <a:lstStyle/>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モンスターに視野角を作成</a:t>
            </a:r>
            <a:endParaRPr kumimoji="1" lang="en-US" altLang="ja-JP" sz="2540"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2614281" y="3141187"/>
            <a:ext cx="3365146" cy="3480162"/>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414772"/>
            <a:endParaRPr kumimoji="1" lang="ja-JP" altLang="en-US" sz="1633">
              <a:solidFill>
                <a:prstClr val="white"/>
              </a:solidFill>
              <a:latin typeface="Rockwell" panose="02060603020205020403"/>
              <a:ea typeface="ＭＳ Ｐゴシック" panose="020B0600070205080204" pitchFamily="50" charset="-128"/>
            </a:endParaRPr>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3250448" y="3840894"/>
            <a:ext cx="2091952" cy="213160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4772"/>
            <a:endParaRPr kumimoji="1" lang="ja-JP" altLang="en-US" sz="1633">
              <a:solidFill>
                <a:prstClr val="white"/>
              </a:solidFill>
              <a:latin typeface="Rockwell" panose="02060603020205020403"/>
              <a:ea typeface="ＭＳ Ｐゴシック" panose="020B0600070205080204" pitchFamily="50" charset="-128"/>
            </a:endParaRPr>
          </a:p>
        </p:txBody>
      </p:sp>
      <p:sp>
        <p:nvSpPr>
          <p:cNvPr id="15" name="乗算記号 14">
            <a:extLst>
              <a:ext uri="{FF2B5EF4-FFF2-40B4-BE49-F238E27FC236}">
                <a16:creationId xmlns:a16="http://schemas.microsoft.com/office/drawing/2014/main" id="{6FFECDDC-DE42-A076-0D3A-F14A4E129581}"/>
              </a:ext>
            </a:extLst>
          </p:cNvPr>
          <p:cNvSpPr/>
          <p:nvPr/>
        </p:nvSpPr>
        <p:spPr>
          <a:xfrm>
            <a:off x="2092923" y="2428719"/>
            <a:ext cx="4412742" cy="4934403"/>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414772"/>
            <a:endParaRPr kumimoji="1" lang="ja-JP" altLang="en-US" sz="1633">
              <a:solidFill>
                <a:prstClr val="white"/>
              </a:solidFill>
              <a:latin typeface="Rockwell" panose="02060603020205020403"/>
              <a:ea typeface="ＭＳ Ｐゴシック" panose="020B0600070205080204" pitchFamily="50" charset="-128"/>
            </a:endParaRPr>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44483" y="4641791"/>
            <a:ext cx="829527" cy="829527"/>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3651966" y="4370109"/>
            <a:ext cx="1234633"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4070780" y="3307852"/>
            <a:ext cx="394660"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5447540" y="4757270"/>
            <a:ext cx="394660"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2811083" y="4757270"/>
            <a:ext cx="394660"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4107958" y="6244178"/>
            <a:ext cx="394660"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3554" y="3675338"/>
            <a:ext cx="667273" cy="667273"/>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6096000" y="3767698"/>
            <a:ext cx="4833374" cy="650691"/>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この場合正面の近距離にいるので</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6367912" y="4789966"/>
            <a:ext cx="1346591" cy="136270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4772"/>
            <a:r>
              <a:rPr kumimoji="1" lang="ja-JP" altLang="en-US" sz="1814" dirty="0">
                <a:solidFill>
                  <a:prstClr val="white"/>
                </a:solidFill>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8403217" y="4789966"/>
            <a:ext cx="1346592" cy="136270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414772"/>
            <a:r>
              <a:rPr kumimoji="1" lang="ja-JP" altLang="en-US" sz="1814" dirty="0">
                <a:solidFill>
                  <a:prstClr val="white"/>
                </a:solidFill>
                <a:latin typeface="メイリオ" panose="020B0604030504040204" pitchFamily="50" charset="-128"/>
                <a:ea typeface="メイリオ" panose="020B0604030504040204" pitchFamily="50" charset="-128"/>
              </a:rPr>
              <a:t>遠距離</a:t>
            </a:r>
          </a:p>
        </p:txBody>
      </p:sp>
      <p:pic>
        <p:nvPicPr>
          <p:cNvPr id="20" name="図 19">
            <a:extLst>
              <a:ext uri="{FF2B5EF4-FFF2-40B4-BE49-F238E27FC236}">
                <a16:creationId xmlns:a16="http://schemas.microsoft.com/office/drawing/2014/main" id="{251DABA0-3B75-4456-BB7C-DD42290431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Tree>
    <p:extLst>
      <p:ext uri="{BB962C8B-B14F-4D97-AF65-F5344CB8AC3E}">
        <p14:creationId xmlns:p14="http://schemas.microsoft.com/office/powerpoint/2010/main" val="1869527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1869425" y="468586"/>
            <a:ext cx="5453737" cy="650819"/>
          </a:xfrm>
          <a:prstGeom prst="rect">
            <a:avLst/>
          </a:prstGeom>
          <a:noFill/>
        </p:spPr>
        <p:txBody>
          <a:bodyPr wrap="none" rtlCol="0">
            <a:spAutoFit/>
          </a:bodyPr>
          <a:lstStyle/>
          <a:p>
            <a:pPr defTabSz="414772"/>
            <a:r>
              <a:rPr kumimoji="1" lang="ja-JP" altLang="en-US" sz="3629" dirty="0">
                <a:solidFill>
                  <a:prstClr val="white"/>
                </a:solidFill>
                <a:latin typeface="メイリオ" panose="020B0604030504040204" pitchFamily="50" charset="-128"/>
                <a:ea typeface="メイリオ" panose="020B0604030504040204" pitchFamily="50" charset="-128"/>
              </a:rPr>
              <a:t>制作作品</a:t>
            </a:r>
            <a:r>
              <a:rPr kumimoji="1" lang="ja-JP" altLang="en-US" sz="2177" dirty="0">
                <a:solidFill>
                  <a:prstClr val="white"/>
                </a:solidFill>
                <a:latin typeface="メイリオ" panose="020B0604030504040204" pitchFamily="50" charset="-128"/>
                <a:ea typeface="メイリオ" panose="020B0604030504040204" pitchFamily="50" charset="-128"/>
              </a:rPr>
              <a:t>　モンスター </a:t>
            </a:r>
            <a:r>
              <a:rPr kumimoji="1" lang="en-US" altLang="ja-JP" sz="2177" dirty="0">
                <a:solidFill>
                  <a:prstClr val="white"/>
                </a:solidFill>
                <a:latin typeface="メイリオ" panose="020B0604030504040204" pitchFamily="50" charset="-128"/>
                <a:ea typeface="メイリオ" panose="020B0604030504040204" pitchFamily="50" charset="-128"/>
              </a:rPr>
              <a:t>(</a:t>
            </a:r>
            <a:r>
              <a:rPr kumimoji="1" lang="ja-JP" altLang="en-US" sz="2177" dirty="0">
                <a:solidFill>
                  <a:prstClr val="white"/>
                </a:solidFill>
                <a:latin typeface="メイリオ" panose="020B0604030504040204" pitchFamily="50" charset="-128"/>
                <a:ea typeface="メイリオ" panose="020B0604030504040204" pitchFamily="50" charset="-128"/>
              </a:rPr>
              <a:t>当たり判定</a:t>
            </a:r>
            <a:r>
              <a:rPr kumimoji="1" lang="en-US" altLang="ja-JP" sz="2177" dirty="0">
                <a:solidFill>
                  <a:prstClr val="white"/>
                </a:solidFill>
                <a:latin typeface="メイリオ" panose="020B0604030504040204" pitchFamily="50" charset="-128"/>
                <a:ea typeface="メイリオ" panose="020B0604030504040204" pitchFamily="50" charset="-128"/>
              </a:rPr>
              <a:t>)</a:t>
            </a:r>
            <a:endParaRPr kumimoji="1" lang="ja-JP" altLang="en-US" sz="3629" dirty="0">
              <a:solidFill>
                <a:prstClr val="white"/>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1869424" y="1274412"/>
            <a:ext cx="8319906" cy="1320746"/>
          </a:xfrm>
          <a:prstGeom prst="rect">
            <a:avLst/>
          </a:prstGeom>
          <a:noFill/>
        </p:spPr>
        <p:txBody>
          <a:bodyPr wrap="none" rtlCol="0">
            <a:spAutoFit/>
          </a:bodyPr>
          <a:lstStyle/>
          <a:p>
            <a:pPr defTabSz="414772"/>
            <a:r>
              <a:rPr kumimoji="1" lang="ja-JP" altLang="en-US" sz="2540" dirty="0">
                <a:solidFill>
                  <a:prstClr val="white"/>
                </a:solidFill>
                <a:latin typeface="メイリオ" panose="020B0604030504040204" pitchFamily="50" charset="-128"/>
                <a:ea typeface="メイリオ" panose="020B0604030504040204" pitchFamily="50" charset="-128"/>
              </a:rPr>
              <a:t>モンスターにメッシュコライダーを追加</a:t>
            </a:r>
            <a:endParaRPr kumimoji="1" lang="en-US" altLang="ja-JP" sz="2540"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モンスターの当たり判定はアセットの</a:t>
            </a:r>
            <a:r>
              <a:rPr kumimoji="1" lang="en-US" altLang="ja-JP" sz="1814" dirty="0" err="1">
                <a:solidFill>
                  <a:prstClr val="white"/>
                </a:solidFill>
                <a:latin typeface="メイリオ" panose="020B0604030504040204" pitchFamily="50" charset="-128"/>
                <a:ea typeface="メイリオ" panose="020B0604030504040204" pitchFamily="50" charset="-128"/>
              </a:rPr>
              <a:t>SAColliderBuilder</a:t>
            </a:r>
            <a:r>
              <a:rPr kumimoji="1" lang="ja-JP" altLang="en-US" sz="1814" dirty="0">
                <a:solidFill>
                  <a:prstClr val="white"/>
                </a:solidFill>
                <a:latin typeface="メイリオ" panose="020B0604030504040204" pitchFamily="50" charset="-128"/>
                <a:ea typeface="メイリオ" panose="020B0604030504040204" pitchFamily="50" charset="-128"/>
              </a:rPr>
              <a:t>を使用した。</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2750342"/>
            <a:ext cx="3200339" cy="3200339"/>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725112" y="3298081"/>
            <a:ext cx="1173373" cy="1173373"/>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938449" y="3298081"/>
            <a:ext cx="746698" cy="427361"/>
          </a:xfrm>
          <a:prstGeom prst="rect">
            <a:avLst/>
          </a:prstGeom>
          <a:noFill/>
        </p:spPr>
        <p:txBody>
          <a:bodyPr wrap="square" rtlCol="0">
            <a:spAutoFit/>
          </a:bodyPr>
          <a:lstStyle/>
          <a:p>
            <a:pPr defTabSz="414772"/>
            <a:r>
              <a:rPr kumimoji="1" lang="ja-JP" altLang="en-US" sz="2177" dirty="0">
                <a:solidFill>
                  <a:prstClr val="white"/>
                </a:solidFill>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882661" y="3205679"/>
            <a:ext cx="1768947" cy="1173374"/>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defTabSz="414772"/>
            <a:endParaRPr kumimoji="1" lang="ja-JP" altLang="en-US" sz="1633">
              <a:solidFill>
                <a:prstClr val="black"/>
              </a:solidFill>
              <a:latin typeface="Rockwell" panose="02060603020205020403"/>
              <a:ea typeface="ＭＳ Ｐゴシック" panose="020B0600070205080204" pitchFamily="50" charset="-128"/>
            </a:endParaRPr>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5298637" y="5476026"/>
            <a:ext cx="709168" cy="483209"/>
          </a:xfrm>
          <a:prstGeom prst="rect">
            <a:avLst/>
          </a:prstGeom>
          <a:noFill/>
        </p:spPr>
        <p:txBody>
          <a:bodyPr wrap="none" rtlCol="0">
            <a:spAutoFit/>
          </a:bodyPr>
          <a:lstStyle/>
          <a:p>
            <a:pPr defTabSz="414772"/>
            <a:r>
              <a:rPr kumimoji="1" lang="en-US" altLang="ja-JP" sz="2540" dirty="0">
                <a:solidFill>
                  <a:prstClr val="white"/>
                </a:solidFill>
                <a:latin typeface="メイリオ" panose="020B0604030504040204" pitchFamily="50" charset="-128"/>
                <a:ea typeface="メイリオ" panose="020B0604030504040204" pitchFamily="50" charset="-128"/>
              </a:rPr>
              <a:t>Tail</a:t>
            </a:r>
            <a:endParaRPr kumimoji="1" lang="ja-JP" altLang="en-US" sz="2540" dirty="0">
              <a:solidFill>
                <a:prstClr val="white"/>
              </a:solidFill>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2264293" y="3329993"/>
            <a:ext cx="2074607" cy="343620"/>
          </a:xfrm>
          <a:prstGeom prst="rect">
            <a:avLst/>
          </a:prstGeom>
          <a:noFill/>
        </p:spPr>
        <p:txBody>
          <a:bodyPr wrap="none" rtlCol="0">
            <a:spAutoFit/>
          </a:bodyPr>
          <a:lstStyle/>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928029" y="4263726"/>
            <a:ext cx="1330168" cy="1330168"/>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2599694" y="3746006"/>
            <a:ext cx="1397883" cy="343620"/>
          </a:xfrm>
          <a:prstGeom prst="rect">
            <a:avLst/>
          </a:prstGeom>
          <a:noFill/>
        </p:spPr>
        <p:txBody>
          <a:bodyPr wrap="none" rtlCol="0">
            <a:spAutoFit/>
          </a:bodyPr>
          <a:lstStyle/>
          <a:p>
            <a:pPr defTabSz="414772"/>
            <a:r>
              <a:rPr kumimoji="1" lang="en-US" altLang="ja-JP" sz="1633" dirty="0">
                <a:solidFill>
                  <a:prstClr val="white"/>
                </a:solidFill>
                <a:latin typeface="メイリオ" panose="020B0604030504040204" pitchFamily="50" charset="-128"/>
                <a:ea typeface="メイリオ" panose="020B0604030504040204" pitchFamily="50" charset="-128"/>
              </a:rPr>
              <a:t>Attack = 10</a:t>
            </a:r>
            <a:endParaRPr kumimoji="1" lang="ja-JP" altLang="en-US" sz="1633" dirty="0">
              <a:solidFill>
                <a:prstClr val="white"/>
              </a:solidFill>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2812307" y="4132853"/>
            <a:ext cx="825945" cy="825945"/>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2599693" y="5140974"/>
            <a:ext cx="2091983" cy="343620"/>
          </a:xfrm>
          <a:prstGeom prst="rect">
            <a:avLst/>
          </a:prstGeom>
          <a:noFill/>
        </p:spPr>
        <p:txBody>
          <a:bodyPr wrap="none" rtlCol="0">
            <a:spAutoFit/>
          </a:bodyPr>
          <a:lstStyle/>
          <a:p>
            <a:pPr defTabSz="414772"/>
            <a:r>
              <a:rPr kumimoji="1" lang="en-US" altLang="ja-JP" sz="1633" dirty="0">
                <a:solidFill>
                  <a:prstClr val="white"/>
                </a:solidFill>
                <a:latin typeface="メイリオ" panose="020B0604030504040204" pitchFamily="50" charset="-128"/>
                <a:ea typeface="メイリオ" panose="020B0604030504040204" pitchFamily="50" charset="-128"/>
              </a:rPr>
              <a:t>Attack = 10</a:t>
            </a:r>
            <a:r>
              <a:rPr kumimoji="1" lang="ja-JP" altLang="en-US" sz="1633" dirty="0">
                <a:solidFill>
                  <a:prstClr val="white"/>
                </a:solidFill>
                <a:latin typeface="メイリオ" panose="020B0604030504040204" pitchFamily="50" charset="-128"/>
                <a:ea typeface="メイリオ" panose="020B0604030504040204" pitchFamily="50" charset="-128"/>
              </a:rPr>
              <a:t> </a:t>
            </a:r>
            <a:r>
              <a:rPr kumimoji="1" lang="en-US" altLang="ja-JP" sz="1633" dirty="0">
                <a:solidFill>
                  <a:prstClr val="white"/>
                </a:solidFill>
                <a:latin typeface="メイリオ" panose="020B0604030504040204" pitchFamily="50" charset="-128"/>
                <a:ea typeface="メイリオ" panose="020B0604030504040204" pitchFamily="50" charset="-128"/>
              </a:rPr>
              <a:t>*</a:t>
            </a:r>
            <a:r>
              <a:rPr kumimoji="1" lang="ja-JP" altLang="en-US" sz="1633" dirty="0">
                <a:solidFill>
                  <a:prstClr val="white"/>
                </a:solidFill>
                <a:latin typeface="メイリオ" panose="020B0604030504040204" pitchFamily="50" charset="-128"/>
                <a:ea typeface="メイリオ" panose="020B0604030504040204" pitchFamily="50" charset="-128"/>
              </a:rPr>
              <a:t> </a:t>
            </a:r>
            <a:r>
              <a:rPr kumimoji="1" lang="en-US" altLang="ja-JP" sz="1633" dirty="0">
                <a:solidFill>
                  <a:prstClr val="white"/>
                </a:solidFill>
                <a:latin typeface="メイリオ" panose="020B0604030504040204" pitchFamily="50" charset="-128"/>
                <a:ea typeface="メイリオ" panose="020B0604030504040204" pitchFamily="50" charset="-128"/>
              </a:rPr>
              <a:t>1.1;</a:t>
            </a:r>
            <a:endParaRPr kumimoji="1" lang="ja-JP" altLang="en-US" sz="1633" dirty="0">
              <a:solidFill>
                <a:prstClr val="white"/>
              </a:solidFill>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3401652" y="4252654"/>
            <a:ext cx="1780744" cy="594906"/>
          </a:xfrm>
          <a:prstGeom prst="rect">
            <a:avLst/>
          </a:prstGeom>
          <a:noFill/>
        </p:spPr>
        <p:txBody>
          <a:bodyPr wrap="none" rtlCol="0">
            <a:spAutoFit/>
          </a:bodyPr>
          <a:lstStyle/>
          <a:p>
            <a:pPr defTabSz="414772"/>
            <a:r>
              <a:rPr kumimoji="1" lang="en-US" altLang="ja-JP" sz="1633" dirty="0">
                <a:solidFill>
                  <a:prstClr val="white"/>
                </a:solidFill>
                <a:latin typeface="メイリオ" panose="020B0604030504040204" pitchFamily="50" charset="-128"/>
                <a:ea typeface="メイリオ" panose="020B0604030504040204" pitchFamily="50" charset="-128"/>
              </a:rPr>
              <a:t>Tail</a:t>
            </a:r>
            <a:r>
              <a:rPr kumimoji="1" lang="ja-JP" altLang="en-US" sz="1633" dirty="0">
                <a:solidFill>
                  <a:prstClr val="white"/>
                </a:solidFill>
                <a:latin typeface="メイリオ" panose="020B0604030504040204" pitchFamily="50" charset="-128"/>
                <a:ea typeface="メイリオ" panose="020B0604030504040204" pitchFamily="50" charset="-128"/>
              </a:rPr>
              <a:t>のタグを取得</a:t>
            </a:r>
            <a:endParaRPr kumimoji="1" lang="en-US" altLang="ja-JP" sz="1633"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633" dirty="0">
                <a:solidFill>
                  <a:prstClr val="white"/>
                </a:solidFill>
                <a:latin typeface="メイリオ" panose="020B0604030504040204" pitchFamily="50" charset="-128"/>
                <a:ea typeface="メイリオ" panose="020B0604030504040204" pitchFamily="50" charset="-128"/>
              </a:rPr>
              <a:t>攻撃倍率を変更</a:t>
            </a:r>
          </a:p>
        </p:txBody>
      </p:sp>
      <p:pic>
        <p:nvPicPr>
          <p:cNvPr id="15" name="図 14">
            <a:extLst>
              <a:ext uri="{FF2B5EF4-FFF2-40B4-BE49-F238E27FC236}">
                <a16:creationId xmlns:a16="http://schemas.microsoft.com/office/drawing/2014/main" id="{51C61582-1314-4F59-8F49-77204A6687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70548" y="1"/>
            <a:ext cx="1575162" cy="642181"/>
          </a:xfrm>
          <a:prstGeom prst="rect">
            <a:avLst/>
          </a:prstGeom>
        </p:spPr>
      </p:pic>
    </p:spTree>
    <p:extLst>
      <p:ext uri="{BB962C8B-B14F-4D97-AF65-F5344CB8AC3E}">
        <p14:creationId xmlns:p14="http://schemas.microsoft.com/office/powerpoint/2010/main" val="2412673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5355905" y="473254"/>
            <a:ext cx="5392182" cy="4000839"/>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作品名</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キツネたろう二世の大冒険</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ジャンル</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アクションゲーム</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製作期間</a:t>
            </a:r>
            <a:r>
              <a:rPr kumimoji="1" lang="en-US" altLang="ja-JP" sz="1814" dirty="0">
                <a:solidFill>
                  <a:prstClr val="white"/>
                </a:solidFill>
                <a:latin typeface="メイリオ" panose="020B0604030504040204" pitchFamily="50" charset="-128"/>
                <a:ea typeface="メイリオ" panose="020B0604030504040204" pitchFamily="50" charset="-128"/>
              </a:rPr>
              <a:t>	2023/09/04</a:t>
            </a:r>
            <a:r>
              <a:rPr kumimoji="1" lang="ja-JP" altLang="en-US" sz="1814" dirty="0">
                <a:solidFill>
                  <a:prstClr val="white"/>
                </a:solidFill>
                <a:latin typeface="メイリオ" panose="020B0604030504040204" pitchFamily="50" charset="-128"/>
                <a:ea typeface="メイリオ" panose="020B0604030504040204" pitchFamily="50" charset="-128"/>
              </a:rPr>
              <a:t>～</a:t>
            </a:r>
            <a:r>
              <a:rPr kumimoji="1" lang="en-US" altLang="ja-JP" sz="1814" dirty="0">
                <a:solidFill>
                  <a:prstClr val="white"/>
                </a:solidFill>
                <a:latin typeface="メイリオ" panose="020B0604030504040204" pitchFamily="50" charset="-128"/>
                <a:ea typeface="メイリオ" panose="020B0604030504040204" pitchFamily="50" charset="-128"/>
              </a:rPr>
              <a:t>2023/12/08</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制作環境</a:t>
            </a:r>
            <a:r>
              <a:rPr kumimoji="1" lang="en-US" altLang="ja-JP" sz="1814" dirty="0">
                <a:solidFill>
                  <a:prstClr val="white"/>
                </a:solidFill>
                <a:latin typeface="メイリオ" panose="020B0604030504040204" pitchFamily="50" charset="-128"/>
                <a:ea typeface="メイリオ" panose="020B0604030504040204" pitchFamily="50" charset="-128"/>
              </a:rPr>
              <a:t>	Unity/C#</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対応機種</a:t>
            </a:r>
            <a:r>
              <a:rPr kumimoji="1" lang="en-US" altLang="ja-JP" sz="1814" dirty="0">
                <a:solidFill>
                  <a:prstClr val="white"/>
                </a:solidFill>
                <a:latin typeface="メイリオ" panose="020B0604030504040204" pitchFamily="50" charset="-128"/>
                <a:ea typeface="メイリオ" panose="020B0604030504040204" pitchFamily="50" charset="-128"/>
              </a:rPr>
              <a:t>	Windows</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制作人数</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プログラマー</a:t>
            </a:r>
            <a:r>
              <a:rPr kumimoji="1" lang="en-US" altLang="ja-JP" sz="1814" dirty="0">
                <a:solidFill>
                  <a:prstClr val="white"/>
                </a:solidFill>
                <a:latin typeface="メイリオ" panose="020B0604030504040204" pitchFamily="50" charset="-128"/>
                <a:ea typeface="メイリオ" panose="020B0604030504040204" pitchFamily="50" charset="-128"/>
              </a:rPr>
              <a:t>			6</a:t>
            </a:r>
            <a:r>
              <a:rPr kumimoji="1" lang="ja-JP" altLang="en-US" sz="1814" dirty="0">
                <a:solidFill>
                  <a:prstClr val="white"/>
                </a:solidFill>
                <a:latin typeface="メイリオ" panose="020B0604030504040204" pitchFamily="50" charset="-128"/>
                <a:ea typeface="メイリオ" panose="020B0604030504040204" pitchFamily="50" charset="-128"/>
              </a:rPr>
              <a:t>名</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モデラー・モーション</a:t>
            </a:r>
            <a:r>
              <a:rPr kumimoji="1" lang="en-US" altLang="ja-JP" sz="1814" dirty="0">
                <a:solidFill>
                  <a:prstClr val="white"/>
                </a:solidFill>
                <a:latin typeface="メイリオ" panose="020B0604030504040204" pitchFamily="50" charset="-128"/>
                <a:ea typeface="メイリオ" panose="020B0604030504040204" pitchFamily="50" charset="-128"/>
              </a:rPr>
              <a:t>	5</a:t>
            </a:r>
            <a:r>
              <a:rPr kumimoji="1" lang="ja-JP" altLang="en-US" sz="1814" dirty="0">
                <a:solidFill>
                  <a:prstClr val="white"/>
                </a:solidFill>
                <a:latin typeface="メイリオ" panose="020B0604030504040204" pitchFamily="50" charset="-128"/>
                <a:ea typeface="メイリオ" panose="020B0604030504040204" pitchFamily="50" charset="-128"/>
              </a:rPr>
              <a:t>名</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担当</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バージョン管理、プレイヤーの制御、</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2D</a:t>
            </a:r>
            <a:r>
              <a:rPr kumimoji="1" lang="ja-JP" altLang="en-US" sz="1814" dirty="0">
                <a:solidFill>
                  <a:prstClr val="white"/>
                </a:solidFill>
                <a:latin typeface="メイリオ" panose="020B0604030504040204" pitchFamily="50" charset="-128"/>
                <a:ea typeface="メイリオ" panose="020B0604030504040204" pitchFamily="50" charset="-128"/>
              </a:rPr>
              <a:t>視点のステージ作成</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シーン管理</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目的、学んだこと</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marL="414772" lvl="1" defTabSz="414772"/>
            <a:r>
              <a:rPr kumimoji="1" lang="en-US" altLang="ja-JP" sz="1814" dirty="0">
                <a:solidFill>
                  <a:prstClr val="white"/>
                </a:solidFill>
                <a:latin typeface="メイリオ" panose="020B0604030504040204" pitchFamily="50" charset="-128"/>
                <a:ea typeface="メイリオ" panose="020B0604030504040204" pitchFamily="50" charset="-128"/>
              </a:rPr>
              <a:t>		Unity</a:t>
            </a:r>
            <a:r>
              <a:rPr kumimoji="1" lang="ja-JP" altLang="en-US" sz="1814" dirty="0">
                <a:solidFill>
                  <a:prstClr val="white"/>
                </a:solidFill>
                <a:latin typeface="メイリオ" panose="020B0604030504040204" pitchFamily="50" charset="-128"/>
                <a:ea typeface="メイリオ" panose="020B0604030504040204" pitchFamily="50" charset="-128"/>
              </a:rPr>
              <a:t>を使用したチーム制作の流れ</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marL="414772" lvl="1" defTabSz="414772"/>
            <a:r>
              <a:rPr kumimoji="1" lang="en-US" altLang="ja-JP" sz="1814" dirty="0">
                <a:solidFill>
                  <a:prstClr val="white"/>
                </a:solidFill>
                <a:latin typeface="メイリオ" panose="020B0604030504040204" pitchFamily="50" charset="-128"/>
                <a:ea typeface="メイリオ" panose="020B0604030504040204" pitchFamily="50" charset="-128"/>
              </a:rPr>
              <a:t>		HLSL</a:t>
            </a:r>
            <a:r>
              <a:rPr kumimoji="1" lang="ja-JP" altLang="en-US" sz="1814" dirty="0">
                <a:solidFill>
                  <a:prstClr val="white"/>
                </a:solidFill>
                <a:latin typeface="メイリオ" panose="020B0604030504040204" pitchFamily="50" charset="-128"/>
                <a:ea typeface="メイリオ" panose="020B0604030504040204" pitchFamily="50" charset="-128"/>
              </a:rPr>
              <a:t>を使ったシェーダー</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err="1">
                <a:solidFill>
                  <a:prstClr val="white"/>
                </a:solidFill>
                <a:latin typeface="メイリオ" panose="020B0604030504040204" pitchFamily="50" charset="-128"/>
                <a:ea typeface="メイリオ" panose="020B0604030504040204" pitchFamily="50" charset="-128"/>
              </a:rPr>
              <a:t>GitURL</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5415" y="1408545"/>
            <a:ext cx="3755072" cy="2020455"/>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5415" y="4506271"/>
            <a:ext cx="3755072" cy="2026607"/>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4512422"/>
            <a:ext cx="3755072" cy="2020455"/>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2232351" y="331274"/>
            <a:ext cx="2416046" cy="762516"/>
          </a:xfrm>
          <a:prstGeom prst="rect">
            <a:avLst/>
          </a:prstGeom>
          <a:noFill/>
        </p:spPr>
        <p:txBody>
          <a:bodyPr wrap="none" rtlCol="0">
            <a:spAutoFit/>
          </a:bodyPr>
          <a:lstStyle/>
          <a:p>
            <a:pPr defTabSz="414772"/>
            <a:r>
              <a:rPr kumimoji="1" lang="ja-JP" altLang="en-US" sz="4355" dirty="0">
                <a:solidFill>
                  <a:prstClr val="white"/>
                </a:solidFill>
                <a:latin typeface="Rockwell" panose="02060603020205020403"/>
                <a:ea typeface="ＭＳ Ｐゴシック" panose="020B0600070205080204" pitchFamily="50" charset="-128"/>
              </a:rPr>
              <a:t>制作実績</a:t>
            </a:r>
            <a:endParaRPr kumimoji="1" lang="ja-JP" altLang="en-US" sz="1814" dirty="0">
              <a:solidFill>
                <a:prstClr val="white"/>
              </a:solidFill>
              <a:latin typeface="Rockwell" panose="02060603020205020403"/>
              <a:ea typeface="ＭＳ Ｐゴシック" panose="020B0600070205080204" pitchFamily="50" charset="-128"/>
            </a:endParaRPr>
          </a:p>
        </p:txBody>
      </p:sp>
    </p:spTree>
    <p:extLst>
      <p:ext uri="{BB962C8B-B14F-4D97-AF65-F5344CB8AC3E}">
        <p14:creationId xmlns:p14="http://schemas.microsoft.com/office/powerpoint/2010/main" val="2794905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5355905" y="473254"/>
            <a:ext cx="5344155" cy="3163302"/>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作品名</a:t>
            </a:r>
            <a:r>
              <a:rPr kumimoji="1" lang="en-US" altLang="ja-JP" sz="1814" dirty="0">
                <a:solidFill>
                  <a:prstClr val="white"/>
                </a:solidFill>
                <a:latin typeface="メイリオ" panose="020B0604030504040204" pitchFamily="50" charset="-128"/>
                <a:ea typeface="メイリオ" panose="020B0604030504040204" pitchFamily="50" charset="-128"/>
              </a:rPr>
              <a:t>		Don’t Fall</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ジャンル</a:t>
            </a:r>
            <a:r>
              <a:rPr kumimoji="1" lang="en-US" altLang="ja-JP" sz="1814" dirty="0">
                <a:solidFill>
                  <a:prstClr val="white"/>
                </a:solidFill>
                <a:latin typeface="メイリオ" panose="020B0604030504040204" pitchFamily="50" charset="-128"/>
                <a:ea typeface="メイリオ" panose="020B0604030504040204" pitchFamily="50" charset="-128"/>
              </a:rPr>
              <a:t>	3D</a:t>
            </a:r>
            <a:r>
              <a:rPr kumimoji="1" lang="ja-JP" altLang="en-US" sz="1814" dirty="0">
                <a:solidFill>
                  <a:prstClr val="white"/>
                </a:solidFill>
                <a:latin typeface="メイリオ" panose="020B0604030504040204" pitchFamily="50" charset="-128"/>
                <a:ea typeface="メイリオ" panose="020B0604030504040204" pitchFamily="50" charset="-128"/>
              </a:rPr>
              <a:t>アクションゲーム</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製作期間</a:t>
            </a:r>
            <a:r>
              <a:rPr kumimoji="1" lang="en-US" altLang="ja-JP" sz="1814" dirty="0">
                <a:solidFill>
                  <a:prstClr val="white"/>
                </a:solidFill>
                <a:latin typeface="メイリオ" panose="020B0604030504040204" pitchFamily="50" charset="-128"/>
                <a:ea typeface="メイリオ" panose="020B0604030504040204" pitchFamily="50" charset="-128"/>
              </a:rPr>
              <a:t>	2023/06/12</a:t>
            </a:r>
            <a:r>
              <a:rPr kumimoji="1" lang="ja-JP" altLang="en-US" sz="1814" dirty="0">
                <a:solidFill>
                  <a:prstClr val="white"/>
                </a:solidFill>
                <a:latin typeface="メイリオ" panose="020B0604030504040204" pitchFamily="50" charset="-128"/>
                <a:ea typeface="メイリオ" panose="020B0604030504040204" pitchFamily="50" charset="-128"/>
              </a:rPr>
              <a:t>～</a:t>
            </a:r>
            <a:r>
              <a:rPr kumimoji="1" lang="en-US" altLang="ja-JP" sz="1814" dirty="0">
                <a:solidFill>
                  <a:prstClr val="white"/>
                </a:solidFill>
                <a:latin typeface="メイリオ" panose="020B0604030504040204" pitchFamily="50" charset="-128"/>
                <a:ea typeface="メイリオ" panose="020B0604030504040204" pitchFamily="50" charset="-128"/>
              </a:rPr>
              <a:t>2023/08/11</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制作環境</a:t>
            </a:r>
            <a:r>
              <a:rPr kumimoji="1" lang="en-US" altLang="ja-JP" sz="1814" dirty="0">
                <a:solidFill>
                  <a:prstClr val="white"/>
                </a:solidFill>
                <a:latin typeface="メイリオ" panose="020B0604030504040204" pitchFamily="50" charset="-128"/>
                <a:ea typeface="メイリオ" panose="020B0604030504040204" pitchFamily="50" charset="-128"/>
              </a:rPr>
              <a:t>	DX</a:t>
            </a:r>
            <a:r>
              <a:rPr kumimoji="1" lang="ja-JP" altLang="en-US" sz="1814" dirty="0">
                <a:solidFill>
                  <a:prstClr val="white"/>
                </a:solidFill>
                <a:latin typeface="メイリオ" panose="020B0604030504040204" pitchFamily="50" charset="-128"/>
                <a:ea typeface="メイリオ" panose="020B0604030504040204" pitchFamily="50" charset="-128"/>
              </a:rPr>
              <a:t>ライブラリ</a:t>
            </a:r>
            <a:r>
              <a:rPr kumimoji="1" lang="en-US" altLang="ja-JP" sz="1814" dirty="0">
                <a:solidFill>
                  <a:prstClr val="white"/>
                </a:solidFill>
                <a:latin typeface="メイリオ" panose="020B0604030504040204" pitchFamily="50" charset="-128"/>
                <a:ea typeface="メイリオ" panose="020B0604030504040204" pitchFamily="50" charset="-128"/>
              </a:rPr>
              <a:t>/C++</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対応機種</a:t>
            </a:r>
            <a:r>
              <a:rPr kumimoji="1" lang="en-US" altLang="ja-JP" sz="1814" dirty="0">
                <a:solidFill>
                  <a:prstClr val="white"/>
                </a:solidFill>
                <a:latin typeface="メイリオ" panose="020B0604030504040204" pitchFamily="50" charset="-128"/>
                <a:ea typeface="メイリオ" panose="020B0604030504040204" pitchFamily="50" charset="-128"/>
              </a:rPr>
              <a:t>	Windows</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制作人数</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プログラマー</a:t>
            </a:r>
            <a:r>
              <a:rPr kumimoji="1" lang="en-US" altLang="ja-JP" sz="1814" dirty="0">
                <a:solidFill>
                  <a:prstClr val="white"/>
                </a:solidFill>
                <a:latin typeface="メイリオ" panose="020B0604030504040204" pitchFamily="50" charset="-128"/>
                <a:ea typeface="メイリオ" panose="020B0604030504040204" pitchFamily="50" charset="-128"/>
              </a:rPr>
              <a:t>	1</a:t>
            </a:r>
            <a:r>
              <a:rPr kumimoji="1" lang="ja-JP" altLang="en-US" sz="1814" dirty="0">
                <a:solidFill>
                  <a:prstClr val="white"/>
                </a:solidFill>
                <a:latin typeface="メイリオ" panose="020B0604030504040204" pitchFamily="50" charset="-128"/>
                <a:ea typeface="メイリオ" panose="020B0604030504040204" pitchFamily="50" charset="-128"/>
              </a:rPr>
              <a:t>名</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担当</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背景と</a:t>
            </a:r>
            <a:r>
              <a:rPr kumimoji="1" lang="en-US" altLang="ja-JP" sz="1814" dirty="0">
                <a:solidFill>
                  <a:prstClr val="white"/>
                </a:solidFill>
                <a:latin typeface="メイリオ" panose="020B0604030504040204" pitchFamily="50" charset="-128"/>
                <a:ea typeface="メイリオ" panose="020B0604030504040204" pitchFamily="50" charset="-128"/>
              </a:rPr>
              <a:t>3D</a:t>
            </a:r>
            <a:r>
              <a:rPr kumimoji="1" lang="ja-JP" altLang="en-US" sz="1814" dirty="0">
                <a:solidFill>
                  <a:prstClr val="white"/>
                </a:solidFill>
                <a:latin typeface="メイリオ" panose="020B0604030504040204" pitchFamily="50" charset="-128"/>
                <a:ea typeface="メイリオ" panose="020B0604030504040204" pitchFamily="50" charset="-128"/>
              </a:rPr>
              <a:t>モデル以外</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目的、学んだこと</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3D</a:t>
            </a:r>
            <a:r>
              <a:rPr kumimoji="1" lang="ja-JP" altLang="en-US" sz="1814" dirty="0">
                <a:solidFill>
                  <a:prstClr val="white"/>
                </a:solidFill>
                <a:latin typeface="メイリオ" panose="020B0604030504040204" pitchFamily="50" charset="-128"/>
                <a:ea typeface="メイリオ" panose="020B0604030504040204" pitchFamily="50" charset="-128"/>
              </a:rPr>
              <a:t>ゲーム制作の基礎知識</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err="1">
                <a:solidFill>
                  <a:prstClr val="white"/>
                </a:solidFill>
                <a:latin typeface="メイリオ" panose="020B0604030504040204" pitchFamily="50" charset="-128"/>
                <a:ea typeface="メイリオ" panose="020B0604030504040204" pitchFamily="50" charset="-128"/>
              </a:rPr>
              <a:t>GitURL</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3989" y="1406361"/>
            <a:ext cx="3592057" cy="2022639"/>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3989" y="4362108"/>
            <a:ext cx="3592057" cy="2022639"/>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6002" y="4362107"/>
            <a:ext cx="3592058" cy="2022640"/>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2232351" y="331274"/>
            <a:ext cx="2416046" cy="762516"/>
          </a:xfrm>
          <a:prstGeom prst="rect">
            <a:avLst/>
          </a:prstGeom>
          <a:noFill/>
        </p:spPr>
        <p:txBody>
          <a:bodyPr wrap="none" rtlCol="0">
            <a:spAutoFit/>
          </a:bodyPr>
          <a:lstStyle/>
          <a:p>
            <a:pPr defTabSz="414772"/>
            <a:r>
              <a:rPr kumimoji="1" lang="ja-JP" altLang="en-US" sz="4355" dirty="0">
                <a:solidFill>
                  <a:prstClr val="white"/>
                </a:solidFill>
                <a:latin typeface="Rockwell" panose="02060603020205020403"/>
                <a:ea typeface="ＭＳ Ｐゴシック" panose="020B0600070205080204" pitchFamily="50" charset="-128"/>
              </a:rPr>
              <a:t>制作実績</a:t>
            </a:r>
            <a:endParaRPr kumimoji="1" lang="ja-JP" altLang="en-US" sz="1814" dirty="0">
              <a:solidFill>
                <a:prstClr val="white"/>
              </a:solidFill>
              <a:latin typeface="Rockwell" panose="02060603020205020403"/>
              <a:ea typeface="ＭＳ Ｐゴシック" panose="020B0600070205080204" pitchFamily="50" charset="-128"/>
            </a:endParaRPr>
          </a:p>
        </p:txBody>
      </p:sp>
    </p:spTree>
    <p:extLst>
      <p:ext uri="{BB962C8B-B14F-4D97-AF65-F5344CB8AC3E}">
        <p14:creationId xmlns:p14="http://schemas.microsoft.com/office/powerpoint/2010/main" val="687194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5355905" y="473254"/>
            <a:ext cx="5392182" cy="3721660"/>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作品名</a:t>
            </a:r>
            <a:r>
              <a:rPr kumimoji="1" lang="en-US" altLang="ja-JP" sz="1814" dirty="0">
                <a:solidFill>
                  <a:prstClr val="white"/>
                </a:solidFill>
                <a:latin typeface="メイリオ" panose="020B0604030504040204" pitchFamily="50" charset="-128"/>
                <a:ea typeface="メイリオ" panose="020B0604030504040204" pitchFamily="50" charset="-128"/>
              </a:rPr>
              <a:t>		MFM</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ジャンル</a:t>
            </a:r>
            <a:r>
              <a:rPr kumimoji="1" lang="en-US" altLang="ja-JP" sz="1814" dirty="0">
                <a:solidFill>
                  <a:prstClr val="white"/>
                </a:solidFill>
                <a:latin typeface="メイリオ" panose="020B0604030504040204" pitchFamily="50" charset="-128"/>
                <a:ea typeface="メイリオ" panose="020B0604030504040204" pitchFamily="50" charset="-128"/>
              </a:rPr>
              <a:t>	2D</a:t>
            </a:r>
            <a:r>
              <a:rPr kumimoji="1" lang="ja-JP" altLang="en-US" sz="1814" dirty="0">
                <a:solidFill>
                  <a:prstClr val="white"/>
                </a:solidFill>
                <a:latin typeface="メイリオ" panose="020B0604030504040204" pitchFamily="50" charset="-128"/>
                <a:ea typeface="メイリオ" panose="020B0604030504040204" pitchFamily="50" charset="-128"/>
              </a:rPr>
              <a:t>格闘ゲーム</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製作期間</a:t>
            </a:r>
            <a:r>
              <a:rPr kumimoji="1" lang="en-US" altLang="ja-JP" sz="1814" dirty="0">
                <a:solidFill>
                  <a:prstClr val="white"/>
                </a:solidFill>
                <a:latin typeface="メイリオ" panose="020B0604030504040204" pitchFamily="50" charset="-128"/>
                <a:ea typeface="メイリオ" panose="020B0604030504040204" pitchFamily="50" charset="-128"/>
              </a:rPr>
              <a:t>	2023/04/17</a:t>
            </a:r>
            <a:r>
              <a:rPr kumimoji="1" lang="ja-JP" altLang="en-US" sz="1814" dirty="0">
                <a:solidFill>
                  <a:prstClr val="white"/>
                </a:solidFill>
                <a:latin typeface="メイリオ" panose="020B0604030504040204" pitchFamily="50" charset="-128"/>
                <a:ea typeface="メイリオ" panose="020B0604030504040204" pitchFamily="50" charset="-128"/>
              </a:rPr>
              <a:t>～</a:t>
            </a:r>
            <a:r>
              <a:rPr kumimoji="1" lang="en-US" altLang="ja-JP" sz="1814" dirty="0">
                <a:solidFill>
                  <a:prstClr val="white"/>
                </a:solidFill>
                <a:latin typeface="メイリオ" panose="020B0604030504040204" pitchFamily="50" charset="-128"/>
                <a:ea typeface="メイリオ" panose="020B0604030504040204" pitchFamily="50" charset="-128"/>
              </a:rPr>
              <a:t>2023/06/09</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制作環境</a:t>
            </a:r>
            <a:r>
              <a:rPr kumimoji="1" lang="en-US" altLang="ja-JP" sz="1814" dirty="0">
                <a:solidFill>
                  <a:prstClr val="white"/>
                </a:solidFill>
                <a:latin typeface="メイリオ" panose="020B0604030504040204" pitchFamily="50" charset="-128"/>
                <a:ea typeface="メイリオ" panose="020B0604030504040204" pitchFamily="50" charset="-128"/>
              </a:rPr>
              <a:t>	DX</a:t>
            </a:r>
            <a:r>
              <a:rPr kumimoji="1" lang="ja-JP" altLang="en-US" sz="1814" dirty="0">
                <a:solidFill>
                  <a:prstClr val="white"/>
                </a:solidFill>
                <a:latin typeface="メイリオ" panose="020B0604030504040204" pitchFamily="50" charset="-128"/>
                <a:ea typeface="メイリオ" panose="020B0604030504040204" pitchFamily="50" charset="-128"/>
              </a:rPr>
              <a:t>ライブラリ</a:t>
            </a:r>
            <a:r>
              <a:rPr kumimoji="1" lang="en-US" altLang="ja-JP" sz="1814" dirty="0">
                <a:solidFill>
                  <a:prstClr val="white"/>
                </a:solidFill>
                <a:latin typeface="メイリオ" panose="020B0604030504040204" pitchFamily="50" charset="-128"/>
                <a:ea typeface="メイリオ" panose="020B0604030504040204" pitchFamily="50" charset="-128"/>
              </a:rPr>
              <a:t>/C++</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対応機種</a:t>
            </a:r>
            <a:r>
              <a:rPr kumimoji="1" lang="en-US" altLang="ja-JP" sz="1814" dirty="0">
                <a:solidFill>
                  <a:prstClr val="white"/>
                </a:solidFill>
                <a:latin typeface="メイリオ" panose="020B0604030504040204" pitchFamily="50" charset="-128"/>
                <a:ea typeface="メイリオ" panose="020B0604030504040204" pitchFamily="50" charset="-128"/>
              </a:rPr>
              <a:t>	Windows</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制作人数</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プログラマー</a:t>
            </a:r>
            <a:r>
              <a:rPr kumimoji="1" lang="en-US" altLang="ja-JP" sz="1814" dirty="0">
                <a:solidFill>
                  <a:prstClr val="white"/>
                </a:solidFill>
                <a:latin typeface="メイリオ" panose="020B0604030504040204" pitchFamily="50" charset="-128"/>
                <a:ea typeface="メイリオ" panose="020B0604030504040204" pitchFamily="50" charset="-128"/>
              </a:rPr>
              <a:t>	5</a:t>
            </a:r>
            <a:r>
              <a:rPr kumimoji="1" lang="ja-JP" altLang="en-US" sz="1814" dirty="0">
                <a:solidFill>
                  <a:prstClr val="white"/>
                </a:solidFill>
                <a:latin typeface="メイリオ" panose="020B0604030504040204" pitchFamily="50" charset="-128"/>
                <a:ea typeface="メイリオ" panose="020B0604030504040204" pitchFamily="50" charset="-128"/>
              </a:rPr>
              <a:t>名</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担当</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プログラムチーフ、バージョン管理、</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一体のプレイヤーの作成</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目的、学んだこと</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チーム制作の基礎知識</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en-US" altLang="ja-JP" sz="1814" dirty="0" err="1">
                <a:solidFill>
                  <a:prstClr val="white"/>
                </a:solidFill>
                <a:latin typeface="メイリオ" panose="020B0604030504040204" pitchFamily="50" charset="-128"/>
                <a:ea typeface="メイリオ" panose="020B0604030504040204" pitchFamily="50" charset="-128"/>
              </a:rPr>
              <a:t>GitHubDesktop</a:t>
            </a:r>
            <a:r>
              <a:rPr kumimoji="1" lang="ja-JP" altLang="en-US" sz="1814" dirty="0">
                <a:solidFill>
                  <a:prstClr val="white"/>
                </a:solidFill>
                <a:latin typeface="メイリオ" panose="020B0604030504040204" pitchFamily="50" charset="-128"/>
                <a:ea typeface="メイリオ" panose="020B0604030504040204" pitchFamily="50" charset="-128"/>
              </a:rPr>
              <a:t>の知識</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err="1">
                <a:solidFill>
                  <a:prstClr val="white"/>
                </a:solidFill>
                <a:latin typeface="メイリオ" panose="020B0604030504040204" pitchFamily="50" charset="-128"/>
                <a:ea typeface="メイリオ" panose="020B0604030504040204" pitchFamily="50" charset="-128"/>
              </a:rPr>
              <a:t>GitURL</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2677" y="1390167"/>
            <a:ext cx="3605714" cy="2038833"/>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677" y="4493868"/>
            <a:ext cx="3605714" cy="2038833"/>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0537" y="4493868"/>
            <a:ext cx="3605714" cy="2038833"/>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2232351" y="331274"/>
            <a:ext cx="2416046" cy="762516"/>
          </a:xfrm>
          <a:prstGeom prst="rect">
            <a:avLst/>
          </a:prstGeom>
          <a:noFill/>
        </p:spPr>
        <p:txBody>
          <a:bodyPr wrap="none" rtlCol="0">
            <a:spAutoFit/>
          </a:bodyPr>
          <a:lstStyle/>
          <a:p>
            <a:pPr defTabSz="414772"/>
            <a:r>
              <a:rPr kumimoji="1" lang="ja-JP" altLang="en-US" sz="4355" dirty="0">
                <a:solidFill>
                  <a:prstClr val="white"/>
                </a:solidFill>
                <a:latin typeface="Rockwell" panose="02060603020205020403"/>
                <a:ea typeface="ＭＳ Ｐゴシック" panose="020B0600070205080204" pitchFamily="50" charset="-128"/>
              </a:rPr>
              <a:t>制作実績</a:t>
            </a:r>
            <a:endParaRPr kumimoji="1" lang="ja-JP" altLang="en-US" sz="1814" dirty="0">
              <a:solidFill>
                <a:prstClr val="white"/>
              </a:solidFill>
              <a:latin typeface="Rockwell" panose="02060603020205020403"/>
              <a:ea typeface="ＭＳ Ｐゴシック" panose="020B0600070205080204" pitchFamily="50" charset="-128"/>
            </a:endParaRPr>
          </a:p>
        </p:txBody>
      </p:sp>
    </p:spTree>
    <p:extLst>
      <p:ext uri="{BB962C8B-B14F-4D97-AF65-F5344CB8AC3E}">
        <p14:creationId xmlns:p14="http://schemas.microsoft.com/office/powerpoint/2010/main" val="744134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5355905" y="473254"/>
            <a:ext cx="5109797" cy="3721660"/>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作品名</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en-US" altLang="ja-JP" sz="1814" dirty="0" err="1">
                <a:solidFill>
                  <a:prstClr val="white"/>
                </a:solidFill>
                <a:latin typeface="メイリオ" panose="020B0604030504040204" pitchFamily="50" charset="-128"/>
                <a:ea typeface="メイリオ" panose="020B0604030504040204" pitchFamily="50" charset="-128"/>
              </a:rPr>
              <a:t>JumpLabyrinth</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ジャンル</a:t>
            </a:r>
            <a:r>
              <a:rPr kumimoji="1" lang="en-US" altLang="ja-JP" sz="1814" dirty="0">
                <a:solidFill>
                  <a:prstClr val="white"/>
                </a:solidFill>
                <a:latin typeface="メイリオ" panose="020B0604030504040204" pitchFamily="50" charset="-128"/>
                <a:ea typeface="メイリオ" panose="020B0604030504040204" pitchFamily="50" charset="-128"/>
              </a:rPr>
              <a:t>	2D</a:t>
            </a:r>
            <a:r>
              <a:rPr kumimoji="1" lang="ja-JP" altLang="en-US" sz="1814" dirty="0">
                <a:solidFill>
                  <a:prstClr val="white"/>
                </a:solidFill>
                <a:latin typeface="メイリオ" panose="020B0604030504040204" pitchFamily="50" charset="-128"/>
                <a:ea typeface="メイリオ" panose="020B0604030504040204" pitchFamily="50" charset="-128"/>
              </a:rPr>
              <a:t>パズルゲーム</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製作期間</a:t>
            </a:r>
            <a:r>
              <a:rPr kumimoji="1" lang="en-US" altLang="ja-JP" sz="1814" dirty="0">
                <a:solidFill>
                  <a:prstClr val="white"/>
                </a:solidFill>
                <a:latin typeface="メイリオ" panose="020B0604030504040204" pitchFamily="50" charset="-128"/>
                <a:ea typeface="メイリオ" panose="020B0604030504040204" pitchFamily="50" charset="-128"/>
              </a:rPr>
              <a:t>	2023/01/09</a:t>
            </a:r>
            <a:r>
              <a:rPr kumimoji="1" lang="ja-JP" altLang="en-US" sz="1814" dirty="0">
                <a:solidFill>
                  <a:prstClr val="white"/>
                </a:solidFill>
                <a:latin typeface="メイリオ" panose="020B0604030504040204" pitchFamily="50" charset="-128"/>
                <a:ea typeface="メイリオ" panose="020B0604030504040204" pitchFamily="50" charset="-128"/>
              </a:rPr>
              <a:t>～</a:t>
            </a:r>
            <a:r>
              <a:rPr kumimoji="1" lang="en-US" altLang="ja-JP" sz="1814" dirty="0">
                <a:solidFill>
                  <a:prstClr val="white"/>
                </a:solidFill>
                <a:latin typeface="メイリオ" panose="020B0604030504040204" pitchFamily="50" charset="-128"/>
                <a:ea typeface="メイリオ" panose="020B0604030504040204" pitchFamily="50" charset="-128"/>
              </a:rPr>
              <a:t>2023/03/17</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制作環境</a:t>
            </a:r>
            <a:r>
              <a:rPr kumimoji="1" lang="en-US" altLang="ja-JP" sz="1814" dirty="0">
                <a:solidFill>
                  <a:prstClr val="white"/>
                </a:solidFill>
                <a:latin typeface="メイリオ" panose="020B0604030504040204" pitchFamily="50" charset="-128"/>
                <a:ea typeface="メイリオ" panose="020B0604030504040204" pitchFamily="50" charset="-128"/>
              </a:rPr>
              <a:t>	DX</a:t>
            </a:r>
            <a:r>
              <a:rPr kumimoji="1" lang="ja-JP" altLang="en-US" sz="1814" dirty="0">
                <a:solidFill>
                  <a:prstClr val="white"/>
                </a:solidFill>
                <a:latin typeface="メイリオ" panose="020B0604030504040204" pitchFamily="50" charset="-128"/>
                <a:ea typeface="メイリオ" panose="020B0604030504040204" pitchFamily="50" charset="-128"/>
              </a:rPr>
              <a:t>ライブラリ</a:t>
            </a:r>
            <a:r>
              <a:rPr kumimoji="1" lang="en-US" altLang="ja-JP" sz="1814" dirty="0">
                <a:solidFill>
                  <a:prstClr val="white"/>
                </a:solidFill>
                <a:latin typeface="メイリオ" panose="020B0604030504040204" pitchFamily="50" charset="-128"/>
                <a:ea typeface="メイリオ" panose="020B0604030504040204" pitchFamily="50" charset="-128"/>
              </a:rPr>
              <a:t>/C++</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対応機種</a:t>
            </a:r>
            <a:r>
              <a:rPr kumimoji="1" lang="en-US" altLang="ja-JP" sz="1814" dirty="0">
                <a:solidFill>
                  <a:prstClr val="white"/>
                </a:solidFill>
                <a:latin typeface="メイリオ" panose="020B0604030504040204" pitchFamily="50" charset="-128"/>
                <a:ea typeface="メイリオ" panose="020B0604030504040204" pitchFamily="50" charset="-128"/>
              </a:rPr>
              <a:t>	Windows</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制作人数</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プログラマー</a:t>
            </a:r>
            <a:r>
              <a:rPr kumimoji="1" lang="en-US" altLang="ja-JP" sz="1814" dirty="0">
                <a:solidFill>
                  <a:prstClr val="white"/>
                </a:solidFill>
                <a:latin typeface="メイリオ" panose="020B0604030504040204" pitchFamily="50" charset="-128"/>
                <a:ea typeface="メイリオ" panose="020B0604030504040204" pitchFamily="50" charset="-128"/>
              </a:rPr>
              <a:t>	1</a:t>
            </a:r>
            <a:r>
              <a:rPr kumimoji="1" lang="ja-JP" altLang="en-US" sz="1814" dirty="0">
                <a:solidFill>
                  <a:prstClr val="white"/>
                </a:solidFill>
                <a:latin typeface="メイリオ" panose="020B0604030504040204" pitchFamily="50" charset="-128"/>
                <a:ea typeface="メイリオ" panose="020B0604030504040204" pitchFamily="50" charset="-128"/>
              </a:rPr>
              <a:t>名</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担当</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グラフィック以外</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目的、学んだこと</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ゲームの制作の流れ</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　</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スケジュール管理</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err="1">
                <a:solidFill>
                  <a:prstClr val="white"/>
                </a:solidFill>
                <a:latin typeface="メイリオ" panose="020B0604030504040204" pitchFamily="50" charset="-128"/>
                <a:ea typeface="メイリオ" panose="020B0604030504040204" pitchFamily="50" charset="-128"/>
              </a:rPr>
              <a:t>GitURL</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en-US" altLang="ja-JP" sz="1452" dirty="0">
                <a:solidFill>
                  <a:prstClr val="white"/>
                </a:solidFill>
                <a:latin typeface="メイリオ" panose="020B0604030504040204" pitchFamily="50" charset="-128"/>
                <a:ea typeface="メイリオ" panose="020B0604030504040204" pitchFamily="50" charset="-128"/>
              </a:rPr>
              <a:t>https://github.com/Hmmtrnt/JumpLabyrinth2.git</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799" y="1322601"/>
            <a:ext cx="3740807" cy="2106398"/>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2800" y="4482200"/>
            <a:ext cx="3740807" cy="2106398"/>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9713" y="4482200"/>
            <a:ext cx="3740808" cy="2106398"/>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2232351" y="331274"/>
            <a:ext cx="2416046" cy="762516"/>
          </a:xfrm>
          <a:prstGeom prst="rect">
            <a:avLst/>
          </a:prstGeom>
          <a:noFill/>
        </p:spPr>
        <p:txBody>
          <a:bodyPr wrap="none" rtlCol="0">
            <a:spAutoFit/>
          </a:bodyPr>
          <a:lstStyle/>
          <a:p>
            <a:pPr defTabSz="414772"/>
            <a:r>
              <a:rPr kumimoji="1" lang="ja-JP" altLang="en-US" sz="4355" dirty="0">
                <a:solidFill>
                  <a:prstClr val="white"/>
                </a:solidFill>
                <a:latin typeface="Rockwell" panose="02060603020205020403"/>
                <a:ea typeface="ＭＳ Ｐゴシック" panose="020B0600070205080204" pitchFamily="50" charset="-128"/>
              </a:rPr>
              <a:t>制作実績</a:t>
            </a:r>
            <a:endParaRPr kumimoji="1" lang="ja-JP" altLang="en-US" sz="1814" dirty="0">
              <a:solidFill>
                <a:prstClr val="white"/>
              </a:solidFill>
              <a:latin typeface="Rockwell" panose="02060603020205020403"/>
              <a:ea typeface="ＭＳ Ｐゴシック" panose="020B0600070205080204" pitchFamily="50" charset="-128"/>
            </a:endParaRPr>
          </a:p>
        </p:txBody>
      </p:sp>
    </p:spTree>
    <p:extLst>
      <p:ext uri="{BB962C8B-B14F-4D97-AF65-F5344CB8AC3E}">
        <p14:creationId xmlns:p14="http://schemas.microsoft.com/office/powerpoint/2010/main" val="463498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5355905" y="473254"/>
            <a:ext cx="4694875" cy="3163302"/>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作品名</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ブロックを壊せ</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ジャンル</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シミュレーションゲーム</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製作期間</a:t>
            </a:r>
            <a:r>
              <a:rPr kumimoji="1" lang="en-US" altLang="ja-JP" sz="1814" dirty="0">
                <a:solidFill>
                  <a:prstClr val="white"/>
                </a:solidFill>
                <a:latin typeface="メイリオ" panose="020B0604030504040204" pitchFamily="50" charset="-128"/>
                <a:ea typeface="メイリオ" panose="020B0604030504040204" pitchFamily="50" charset="-128"/>
              </a:rPr>
              <a:t>	2022/08/15</a:t>
            </a:r>
            <a:r>
              <a:rPr kumimoji="1" lang="ja-JP" altLang="en-US" sz="1814" dirty="0">
                <a:solidFill>
                  <a:prstClr val="white"/>
                </a:solidFill>
                <a:latin typeface="メイリオ" panose="020B0604030504040204" pitchFamily="50" charset="-128"/>
                <a:ea typeface="メイリオ" panose="020B0604030504040204" pitchFamily="50" charset="-128"/>
              </a:rPr>
              <a:t>～</a:t>
            </a:r>
            <a:r>
              <a:rPr kumimoji="1" lang="en-US" altLang="ja-JP" sz="1814" dirty="0">
                <a:solidFill>
                  <a:prstClr val="white"/>
                </a:solidFill>
                <a:latin typeface="メイリオ" panose="020B0604030504040204" pitchFamily="50" charset="-128"/>
                <a:ea typeface="メイリオ" panose="020B0604030504040204" pitchFamily="50" charset="-128"/>
              </a:rPr>
              <a:t>2022/08/31</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制作環境</a:t>
            </a:r>
            <a:r>
              <a:rPr kumimoji="1" lang="en-US" altLang="ja-JP" sz="1814" dirty="0">
                <a:solidFill>
                  <a:prstClr val="white"/>
                </a:solidFill>
                <a:latin typeface="メイリオ" panose="020B0604030504040204" pitchFamily="50" charset="-128"/>
                <a:ea typeface="メイリオ" panose="020B0604030504040204" pitchFamily="50" charset="-128"/>
              </a:rPr>
              <a:t>	Unity/C#</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対応機種</a:t>
            </a:r>
            <a:r>
              <a:rPr kumimoji="1" lang="en-US" altLang="ja-JP" sz="1814" dirty="0">
                <a:solidFill>
                  <a:prstClr val="white"/>
                </a:solidFill>
                <a:latin typeface="メイリオ" panose="020B0604030504040204" pitchFamily="50" charset="-128"/>
                <a:ea typeface="メイリオ" panose="020B0604030504040204" pitchFamily="50" charset="-128"/>
              </a:rPr>
              <a:t>	Windows</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制作人数</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プログラマー</a:t>
            </a:r>
            <a:r>
              <a:rPr kumimoji="1" lang="en-US" altLang="ja-JP" sz="1814" dirty="0">
                <a:solidFill>
                  <a:prstClr val="white"/>
                </a:solidFill>
                <a:latin typeface="メイリオ" panose="020B0604030504040204" pitchFamily="50" charset="-128"/>
                <a:ea typeface="メイリオ" panose="020B0604030504040204" pitchFamily="50" charset="-128"/>
              </a:rPr>
              <a:t>	1</a:t>
            </a:r>
            <a:r>
              <a:rPr kumimoji="1" lang="ja-JP" altLang="en-US" sz="1814" dirty="0">
                <a:solidFill>
                  <a:prstClr val="white"/>
                </a:solidFill>
                <a:latin typeface="メイリオ" panose="020B0604030504040204" pitchFamily="50" charset="-128"/>
                <a:ea typeface="メイリオ" panose="020B0604030504040204" pitchFamily="50" charset="-128"/>
              </a:rPr>
              <a:t>名</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担当</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車の制御以外のプログラム全般</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目的、学んだこと</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C#</a:t>
            </a:r>
            <a:r>
              <a:rPr kumimoji="1" lang="ja-JP" altLang="en-US" sz="1814" dirty="0">
                <a:solidFill>
                  <a:prstClr val="white"/>
                </a:solidFill>
                <a:latin typeface="メイリオ" panose="020B0604030504040204" pitchFamily="50" charset="-128"/>
                <a:ea typeface="メイリオ" panose="020B0604030504040204" pitchFamily="50" charset="-128"/>
              </a:rPr>
              <a:t>の基礎知識</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アセットの使用方法</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416" y="1435314"/>
            <a:ext cx="3538309" cy="1993686"/>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2416" y="4474651"/>
            <a:ext cx="3538309" cy="1993685"/>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1698" y="4474650"/>
            <a:ext cx="3538310" cy="1993686"/>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2232351" y="331274"/>
            <a:ext cx="2416046" cy="762516"/>
          </a:xfrm>
          <a:prstGeom prst="rect">
            <a:avLst/>
          </a:prstGeom>
          <a:noFill/>
        </p:spPr>
        <p:txBody>
          <a:bodyPr wrap="none" rtlCol="0">
            <a:spAutoFit/>
          </a:bodyPr>
          <a:lstStyle/>
          <a:p>
            <a:pPr defTabSz="414772"/>
            <a:r>
              <a:rPr kumimoji="1" lang="ja-JP" altLang="en-US" sz="4355" dirty="0">
                <a:solidFill>
                  <a:prstClr val="white"/>
                </a:solidFill>
                <a:latin typeface="Rockwell" panose="02060603020205020403"/>
                <a:ea typeface="ＭＳ Ｐゴシック" panose="020B0600070205080204" pitchFamily="50" charset="-128"/>
              </a:rPr>
              <a:t>制作実績</a:t>
            </a:r>
            <a:endParaRPr kumimoji="1" lang="ja-JP" altLang="en-US" sz="1814" dirty="0">
              <a:solidFill>
                <a:prstClr val="white"/>
              </a:solidFill>
              <a:latin typeface="Rockwell" panose="02060603020205020403"/>
              <a:ea typeface="ＭＳ Ｐゴシック" panose="020B0600070205080204" pitchFamily="50" charset="-128"/>
            </a:endParaRPr>
          </a:p>
        </p:txBody>
      </p:sp>
    </p:spTree>
    <p:extLst>
      <p:ext uri="{BB962C8B-B14F-4D97-AF65-F5344CB8AC3E}">
        <p14:creationId xmlns:p14="http://schemas.microsoft.com/office/powerpoint/2010/main" val="216998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トークショーの目的</a:t>
            </a:r>
          </a:p>
        </p:txBody>
      </p:sp>
      <p:sp>
        <p:nvSpPr>
          <p:cNvPr id="6" name="Text 2">
            <a:extLst>
              <a:ext uri="{FF2B5EF4-FFF2-40B4-BE49-F238E27FC236}">
                <a16:creationId xmlns:a16="http://schemas.microsoft.com/office/drawing/2014/main" id="{26CC795C-2761-417D-A92D-AA5B4D04AC84}"/>
              </a:ext>
            </a:extLst>
          </p:cNvPr>
          <p:cNvSpPr/>
          <p:nvPr/>
        </p:nvSpPr>
        <p:spPr>
          <a:xfrm>
            <a:off x="578358" y="1568843"/>
            <a:ext cx="4551426" cy="369332"/>
          </a:xfrm>
          <a:prstGeom prst="rect">
            <a:avLst/>
          </a:prstGeom>
          <a:noFill/>
          <a:ln/>
        </p:spPr>
        <p:txBody>
          <a:bodyPr wrap="square" lIns="0" tIns="0" rIns="0" bIns="0" rtlCol="0" anchor="t"/>
          <a:lstStyle/>
          <a:p>
            <a:pPr marL="0" indent="0">
              <a:lnSpc>
                <a:spcPts val="2750"/>
              </a:lnSpc>
              <a:buNone/>
            </a:pPr>
            <a:endParaRPr lang="ja-JP" altLang="en-US" sz="2400" dirty="0">
              <a:latin typeface="+mn-ea"/>
            </a:endParaRPr>
          </a:p>
        </p:txBody>
      </p:sp>
      <p:sp>
        <p:nvSpPr>
          <p:cNvPr id="14" name="テキスト ボックス 13">
            <a:extLst>
              <a:ext uri="{FF2B5EF4-FFF2-40B4-BE49-F238E27FC236}">
                <a16:creationId xmlns:a16="http://schemas.microsoft.com/office/drawing/2014/main" id="{376CD2A4-35D5-4A0D-8E6A-4F799EDB6A42}"/>
              </a:ext>
            </a:extLst>
          </p:cNvPr>
          <p:cNvSpPr txBox="1"/>
          <p:nvPr/>
        </p:nvSpPr>
        <p:spPr>
          <a:xfrm>
            <a:off x="1001796" y="1822783"/>
            <a:ext cx="7742682" cy="369332"/>
          </a:xfrm>
          <a:prstGeom prst="rect">
            <a:avLst/>
          </a:prstGeom>
          <a:noFill/>
        </p:spPr>
        <p:txBody>
          <a:bodyPr wrap="square">
            <a:spAutoFit/>
          </a:bodyPr>
          <a:lstStyle/>
          <a:p>
            <a:r>
              <a:rPr lang="ja-JP" altLang="en-US" dirty="0"/>
              <a:t>就職活動の現状、業界の動向、求められるスキルについて解説します。</a:t>
            </a:r>
          </a:p>
        </p:txBody>
      </p:sp>
      <p:sp>
        <p:nvSpPr>
          <p:cNvPr id="15" name="テキスト ボックス 14">
            <a:extLst>
              <a:ext uri="{FF2B5EF4-FFF2-40B4-BE49-F238E27FC236}">
                <a16:creationId xmlns:a16="http://schemas.microsoft.com/office/drawing/2014/main" id="{74CF795B-1A88-4F19-8936-937ACCEB3BCE}"/>
              </a:ext>
            </a:extLst>
          </p:cNvPr>
          <p:cNvSpPr txBox="1"/>
          <p:nvPr/>
        </p:nvSpPr>
        <p:spPr>
          <a:xfrm>
            <a:off x="138186" y="2757844"/>
            <a:ext cx="6094476" cy="451406"/>
          </a:xfrm>
          <a:prstGeom prst="rect">
            <a:avLst/>
          </a:prstGeom>
          <a:noFill/>
        </p:spPr>
        <p:txBody>
          <a:bodyPr wrap="square">
            <a:spAutoFit/>
          </a:bodyPr>
          <a:lstStyle/>
          <a:p>
            <a:pPr marL="0" indent="0">
              <a:lnSpc>
                <a:spcPts val="2750"/>
              </a:lnSpc>
              <a:buNone/>
            </a:pPr>
            <a:r>
              <a:rPr lang="en-US" altLang="ja-JP" sz="3200" dirty="0">
                <a:latin typeface="EPSON Pゴシック W7" panose="02000600000000000000" pitchFamily="2" charset="-128"/>
                <a:ea typeface="EPSON Pゴシック W7" panose="02000600000000000000" pitchFamily="2" charset="-128"/>
                <a:cs typeface="Instrument Sans Medium" pitchFamily="34" charset="-120"/>
              </a:rPr>
              <a:t>成功事例</a:t>
            </a:r>
            <a:endParaRPr lang="en-US" altLang="ja-JP" sz="3200" dirty="0">
              <a:latin typeface="EPSON Pゴシック W7" panose="02000600000000000000" pitchFamily="2" charset="-128"/>
              <a:ea typeface="EPSON Pゴシック W7" panose="02000600000000000000" pitchFamily="2" charset="-128"/>
            </a:endParaRPr>
          </a:p>
        </p:txBody>
      </p:sp>
      <p:sp>
        <p:nvSpPr>
          <p:cNvPr id="17" name="テキスト ボックス 16">
            <a:extLst>
              <a:ext uri="{FF2B5EF4-FFF2-40B4-BE49-F238E27FC236}">
                <a16:creationId xmlns:a16="http://schemas.microsoft.com/office/drawing/2014/main" id="{A6AD6B77-740E-451A-8B9A-483D244AC421}"/>
              </a:ext>
            </a:extLst>
          </p:cNvPr>
          <p:cNvSpPr txBox="1"/>
          <p:nvPr/>
        </p:nvSpPr>
        <p:spPr>
          <a:xfrm>
            <a:off x="1001796" y="3495379"/>
            <a:ext cx="8416524" cy="436273"/>
          </a:xfrm>
          <a:prstGeom prst="rect">
            <a:avLst/>
          </a:prstGeom>
          <a:noFill/>
        </p:spPr>
        <p:txBody>
          <a:bodyPr wrap="square">
            <a:spAutoFit/>
          </a:bodyPr>
          <a:lstStyle/>
          <a:p>
            <a:pPr marL="0" indent="0">
              <a:lnSpc>
                <a:spcPts val="2850"/>
              </a:lnSpc>
              <a:buNone/>
            </a:pPr>
            <a:r>
              <a:rPr lang="en-US" altLang="ja-JP" sz="1800" dirty="0">
                <a:latin typeface="+mn-ea"/>
                <a:cs typeface="Inter" pitchFamily="34" charset="-120"/>
              </a:rPr>
              <a:t>実際にゲーム会社に就職できた</a:t>
            </a:r>
            <a:r>
              <a:rPr lang="ja-JP" altLang="en-US" sz="1800" dirty="0">
                <a:latin typeface="+mn-ea"/>
                <a:cs typeface="Inter" pitchFamily="34" charset="-120"/>
              </a:rPr>
              <a:t>先輩</a:t>
            </a:r>
            <a:r>
              <a:rPr lang="en-US" altLang="ja-JP" sz="1800" dirty="0">
                <a:latin typeface="+mn-ea"/>
                <a:cs typeface="Inter" pitchFamily="34" charset="-120"/>
              </a:rPr>
              <a:t>の</a:t>
            </a:r>
            <a:r>
              <a:rPr lang="ja-JP" altLang="en-US" sz="1800" dirty="0">
                <a:latin typeface="+mn-ea"/>
                <a:cs typeface="Inter" pitchFamily="34" charset="-120"/>
              </a:rPr>
              <a:t>作品や</a:t>
            </a:r>
            <a:r>
              <a:rPr lang="en-US" altLang="ja-JP" sz="1800" dirty="0">
                <a:latin typeface="+mn-ea"/>
                <a:cs typeface="Inter" pitchFamily="34" charset="-120"/>
              </a:rPr>
              <a:t>経験談</a:t>
            </a:r>
            <a:r>
              <a:rPr lang="ja-JP" altLang="en-US" dirty="0">
                <a:latin typeface="+mn-ea"/>
                <a:cs typeface="Inter" pitchFamily="34" charset="-120"/>
              </a:rPr>
              <a:t>を</a:t>
            </a:r>
            <a:r>
              <a:rPr lang="en-US" altLang="ja-JP" sz="1800" dirty="0">
                <a:latin typeface="+mn-ea"/>
                <a:cs typeface="Inter" pitchFamily="34" charset="-120"/>
              </a:rPr>
              <a:t>紹介</a:t>
            </a:r>
            <a:r>
              <a:rPr lang="ja-JP" altLang="en-US" sz="1800" dirty="0">
                <a:latin typeface="+mn-ea"/>
                <a:cs typeface="Inter" pitchFamily="34" charset="-120"/>
              </a:rPr>
              <a:t>！</a:t>
            </a:r>
            <a:endParaRPr lang="en-US" altLang="ja-JP" sz="1800" dirty="0">
              <a:latin typeface="+mn-ea"/>
            </a:endParaRPr>
          </a:p>
        </p:txBody>
      </p:sp>
      <p:sp>
        <p:nvSpPr>
          <p:cNvPr id="19" name="テキスト ボックス 18">
            <a:extLst>
              <a:ext uri="{FF2B5EF4-FFF2-40B4-BE49-F238E27FC236}">
                <a16:creationId xmlns:a16="http://schemas.microsoft.com/office/drawing/2014/main" id="{465451BB-3409-43CC-9EAB-9335523429B8}"/>
              </a:ext>
            </a:extLst>
          </p:cNvPr>
          <p:cNvSpPr txBox="1"/>
          <p:nvPr/>
        </p:nvSpPr>
        <p:spPr>
          <a:xfrm>
            <a:off x="138186" y="4633686"/>
            <a:ext cx="6094476" cy="451406"/>
          </a:xfrm>
          <a:prstGeom prst="rect">
            <a:avLst/>
          </a:prstGeom>
          <a:noFill/>
        </p:spPr>
        <p:txBody>
          <a:bodyPr wrap="square">
            <a:spAutoFit/>
          </a:bodyPr>
          <a:lstStyle/>
          <a:p>
            <a:pPr marL="0" indent="0">
              <a:lnSpc>
                <a:spcPts val="2750"/>
              </a:lnSpc>
              <a:buNone/>
            </a:pPr>
            <a:r>
              <a:rPr lang="en-US" altLang="ja-JP" sz="3200" dirty="0">
                <a:latin typeface="EPSON Pゴシック W7" panose="02000600000000000000" pitchFamily="2" charset="-128"/>
                <a:ea typeface="EPSON Pゴシック W7" panose="02000600000000000000" pitchFamily="2" charset="-128"/>
                <a:cs typeface="Instrument Sans Medium" pitchFamily="34" charset="-120"/>
              </a:rPr>
              <a:t>質問タイム</a:t>
            </a:r>
            <a:endParaRPr lang="en-US" altLang="ja-JP" sz="3200" dirty="0">
              <a:latin typeface="EPSON Pゴシック W7" panose="02000600000000000000" pitchFamily="2" charset="-128"/>
              <a:ea typeface="EPSON Pゴシック W7" panose="02000600000000000000" pitchFamily="2" charset="-128"/>
            </a:endParaRPr>
          </a:p>
        </p:txBody>
      </p:sp>
      <p:sp>
        <p:nvSpPr>
          <p:cNvPr id="21" name="テキスト ボックス 20">
            <a:extLst>
              <a:ext uri="{FF2B5EF4-FFF2-40B4-BE49-F238E27FC236}">
                <a16:creationId xmlns:a16="http://schemas.microsoft.com/office/drawing/2014/main" id="{10907B5C-C9A0-4DE0-88FE-5F227F838EE4}"/>
              </a:ext>
            </a:extLst>
          </p:cNvPr>
          <p:cNvSpPr txBox="1"/>
          <p:nvPr/>
        </p:nvSpPr>
        <p:spPr>
          <a:xfrm>
            <a:off x="1001796" y="5356088"/>
            <a:ext cx="6094476" cy="436273"/>
          </a:xfrm>
          <a:prstGeom prst="rect">
            <a:avLst/>
          </a:prstGeom>
          <a:noFill/>
        </p:spPr>
        <p:txBody>
          <a:bodyPr wrap="square">
            <a:spAutoFit/>
          </a:bodyPr>
          <a:lstStyle/>
          <a:p>
            <a:pPr marL="0" indent="0">
              <a:lnSpc>
                <a:spcPts val="2850"/>
              </a:lnSpc>
              <a:buNone/>
            </a:pPr>
            <a:r>
              <a:rPr lang="en-US" altLang="ja-JP" sz="1800" dirty="0">
                <a:latin typeface="+mn-ea"/>
                <a:cs typeface="Inter" pitchFamily="34" charset="-120"/>
              </a:rPr>
              <a:t>皆様からの</a:t>
            </a:r>
            <a:r>
              <a:rPr lang="ja-JP" altLang="en-US" sz="1800" dirty="0">
                <a:latin typeface="+mn-ea"/>
                <a:cs typeface="Inter" pitchFamily="34" charset="-120"/>
              </a:rPr>
              <a:t>色んな</a:t>
            </a:r>
            <a:r>
              <a:rPr lang="en-US" altLang="ja-JP" sz="1800" dirty="0">
                <a:latin typeface="+mn-ea"/>
                <a:cs typeface="Inter" pitchFamily="34" charset="-120"/>
              </a:rPr>
              <a:t>質問に</a:t>
            </a:r>
            <a:r>
              <a:rPr lang="ja-JP" altLang="en-US" sz="1800" dirty="0">
                <a:latin typeface="+mn-ea"/>
                <a:cs typeface="Inter" pitchFamily="34" charset="-120"/>
              </a:rPr>
              <a:t>“なんでも”お</a:t>
            </a:r>
            <a:r>
              <a:rPr lang="en-US" altLang="ja-JP" sz="1800" dirty="0">
                <a:latin typeface="+mn-ea"/>
                <a:cs typeface="Inter" pitchFamily="34" charset="-120"/>
              </a:rPr>
              <a:t>答えします</a:t>
            </a:r>
            <a:r>
              <a:rPr lang="ja-JP" altLang="en-US" sz="1800" dirty="0">
                <a:latin typeface="+mn-ea"/>
                <a:cs typeface="Inter" pitchFamily="34" charset="-120"/>
              </a:rPr>
              <a:t>！</a:t>
            </a:r>
            <a:endParaRPr lang="en-US" altLang="ja-JP" sz="1800" dirty="0">
              <a:latin typeface="+mn-ea"/>
            </a:endParaRPr>
          </a:p>
        </p:txBody>
      </p:sp>
      <p:sp>
        <p:nvSpPr>
          <p:cNvPr id="12" name="テキスト ボックス 11">
            <a:extLst>
              <a:ext uri="{FF2B5EF4-FFF2-40B4-BE49-F238E27FC236}">
                <a16:creationId xmlns:a16="http://schemas.microsoft.com/office/drawing/2014/main" id="{A9F41C79-96C1-45D9-8161-CD52D80777AE}"/>
              </a:ext>
            </a:extLst>
          </p:cNvPr>
          <p:cNvSpPr txBox="1"/>
          <p:nvPr/>
        </p:nvSpPr>
        <p:spPr>
          <a:xfrm>
            <a:off x="138186" y="1117437"/>
            <a:ext cx="6094476" cy="451406"/>
          </a:xfrm>
          <a:prstGeom prst="rect">
            <a:avLst/>
          </a:prstGeom>
          <a:noFill/>
        </p:spPr>
        <p:txBody>
          <a:bodyPr wrap="square">
            <a:spAutoFit/>
          </a:bodyPr>
          <a:lstStyle/>
          <a:p>
            <a:pPr marL="0" indent="0">
              <a:lnSpc>
                <a:spcPts val="2750"/>
              </a:lnSpc>
              <a:buNone/>
            </a:pPr>
            <a:r>
              <a:rPr lang="ja-JP" altLang="en-US" sz="3200" dirty="0">
                <a:latin typeface="EPSON Pゴシック W7" panose="02000600000000000000" pitchFamily="2" charset="-128"/>
                <a:ea typeface="EPSON Pゴシック W7" panose="02000600000000000000" pitchFamily="2" charset="-128"/>
              </a:rPr>
              <a:t>ゲーム会社就職活動の実態</a:t>
            </a:r>
          </a:p>
        </p:txBody>
      </p:sp>
    </p:spTree>
    <p:extLst>
      <p:ext uri="{BB962C8B-B14F-4D97-AF65-F5344CB8AC3E}">
        <p14:creationId xmlns:p14="http://schemas.microsoft.com/office/powerpoint/2010/main" val="1468693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5355905" y="464241"/>
            <a:ext cx="4404860" cy="2884123"/>
          </a:xfrm>
          <a:prstGeom prst="rect">
            <a:avLst/>
          </a:prstGeom>
          <a:noFill/>
        </p:spPr>
        <p:txBody>
          <a:bodyPr wrap="none" rtlCol="0">
            <a:spAutoFit/>
          </a:bodyPr>
          <a:lstStyle/>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作品名</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ブロック崩し</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ジャンル</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ブロック崩し</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製作期間</a:t>
            </a:r>
            <a:r>
              <a:rPr kumimoji="1" lang="en-US" altLang="ja-JP" sz="1814" dirty="0">
                <a:solidFill>
                  <a:prstClr val="white"/>
                </a:solidFill>
                <a:latin typeface="メイリオ" panose="020B0604030504040204" pitchFamily="50" charset="-128"/>
                <a:ea typeface="メイリオ" panose="020B0604030504040204" pitchFamily="50" charset="-128"/>
              </a:rPr>
              <a:t>	2022/08/01</a:t>
            </a:r>
            <a:r>
              <a:rPr kumimoji="1" lang="ja-JP" altLang="en-US" sz="1814" dirty="0">
                <a:solidFill>
                  <a:prstClr val="white"/>
                </a:solidFill>
                <a:latin typeface="メイリオ" panose="020B0604030504040204" pitchFamily="50" charset="-128"/>
                <a:ea typeface="メイリオ" panose="020B0604030504040204" pitchFamily="50" charset="-128"/>
              </a:rPr>
              <a:t>～</a:t>
            </a:r>
            <a:r>
              <a:rPr kumimoji="1" lang="en-US" altLang="ja-JP" sz="1814" dirty="0">
                <a:solidFill>
                  <a:prstClr val="white"/>
                </a:solidFill>
                <a:latin typeface="メイリオ" panose="020B0604030504040204" pitchFamily="50" charset="-128"/>
                <a:ea typeface="メイリオ" panose="020B0604030504040204" pitchFamily="50" charset="-128"/>
              </a:rPr>
              <a:t>2022/08/12</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制作環境</a:t>
            </a:r>
            <a:r>
              <a:rPr kumimoji="1" lang="en-US" altLang="ja-JP" sz="1814" dirty="0">
                <a:solidFill>
                  <a:prstClr val="white"/>
                </a:solidFill>
                <a:latin typeface="メイリオ" panose="020B0604030504040204" pitchFamily="50" charset="-128"/>
                <a:ea typeface="メイリオ" panose="020B0604030504040204" pitchFamily="50" charset="-128"/>
              </a:rPr>
              <a:t>	Unity/C#</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対応機種</a:t>
            </a:r>
            <a:r>
              <a:rPr kumimoji="1" lang="en-US" altLang="ja-JP" sz="1814" dirty="0">
                <a:solidFill>
                  <a:prstClr val="white"/>
                </a:solidFill>
                <a:latin typeface="メイリオ" panose="020B0604030504040204" pitchFamily="50" charset="-128"/>
                <a:ea typeface="メイリオ" panose="020B0604030504040204" pitchFamily="50" charset="-128"/>
              </a:rPr>
              <a:t>	Windows</a:t>
            </a: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制作人数</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プログラマー</a:t>
            </a:r>
            <a:r>
              <a:rPr kumimoji="1" lang="en-US" altLang="ja-JP" sz="1814" dirty="0">
                <a:solidFill>
                  <a:prstClr val="white"/>
                </a:solidFill>
                <a:latin typeface="メイリオ" panose="020B0604030504040204" pitchFamily="50" charset="-128"/>
                <a:ea typeface="メイリオ" panose="020B0604030504040204" pitchFamily="50" charset="-128"/>
              </a:rPr>
              <a:t>	1</a:t>
            </a:r>
            <a:r>
              <a:rPr kumimoji="1" lang="ja-JP" altLang="en-US" sz="1814" dirty="0">
                <a:solidFill>
                  <a:prstClr val="white"/>
                </a:solidFill>
                <a:latin typeface="メイリオ" panose="020B0604030504040204" pitchFamily="50" charset="-128"/>
                <a:ea typeface="メイリオ" panose="020B0604030504040204" pitchFamily="50" charset="-128"/>
              </a:rPr>
              <a:t>名</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担当</a:t>
            </a:r>
            <a:r>
              <a:rPr kumimoji="1" lang="en-US" altLang="ja-JP" sz="1814" dirty="0">
                <a:solidFill>
                  <a:prstClr val="white"/>
                </a:solidFill>
                <a:latin typeface="メイリオ" panose="020B0604030504040204" pitchFamily="50" charset="-128"/>
                <a:ea typeface="メイリオ" panose="020B0604030504040204" pitchFamily="50" charset="-128"/>
              </a:rPr>
              <a:t>		</a:t>
            </a:r>
            <a:r>
              <a:rPr kumimoji="1" lang="ja-JP" altLang="en-US" sz="1814" dirty="0">
                <a:solidFill>
                  <a:prstClr val="white"/>
                </a:solidFill>
                <a:latin typeface="メイリオ" panose="020B0604030504040204" pitchFamily="50" charset="-128"/>
                <a:ea typeface="メイリオ" panose="020B0604030504040204" pitchFamily="50" charset="-128"/>
              </a:rPr>
              <a:t>プログラム全般</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ja-JP" altLang="en-US" sz="1814" dirty="0">
                <a:solidFill>
                  <a:prstClr val="white"/>
                </a:solidFill>
                <a:latin typeface="メイリオ" panose="020B0604030504040204" pitchFamily="50" charset="-128"/>
                <a:ea typeface="メイリオ" panose="020B0604030504040204" pitchFamily="50" charset="-128"/>
              </a:rPr>
              <a:t>目的、学んだこと</a:t>
            </a:r>
            <a:endParaRPr kumimoji="1" lang="en-US" altLang="ja-JP" sz="1814" dirty="0">
              <a:solidFill>
                <a:prstClr val="white"/>
              </a:solidFill>
              <a:latin typeface="メイリオ" panose="020B0604030504040204" pitchFamily="50" charset="-128"/>
              <a:ea typeface="メイリオ" panose="020B0604030504040204" pitchFamily="50" charset="-128"/>
            </a:endParaRPr>
          </a:p>
          <a:p>
            <a:pPr defTabSz="414772"/>
            <a:r>
              <a:rPr kumimoji="1" lang="en-US" altLang="ja-JP" sz="1814" dirty="0">
                <a:solidFill>
                  <a:prstClr val="white"/>
                </a:solidFill>
                <a:latin typeface="メイリオ" panose="020B0604030504040204" pitchFamily="50" charset="-128"/>
                <a:ea typeface="メイリオ" panose="020B0604030504040204" pitchFamily="50" charset="-128"/>
              </a:rPr>
              <a:t>			Unity</a:t>
            </a:r>
            <a:r>
              <a:rPr kumimoji="1" lang="ja-JP" altLang="en-US" sz="1814" dirty="0">
                <a:solidFill>
                  <a:prstClr val="white"/>
                </a:solidFill>
                <a:latin typeface="メイリオ" panose="020B0604030504040204" pitchFamily="50" charset="-128"/>
                <a:ea typeface="メイリオ" panose="020B0604030504040204" pitchFamily="50" charset="-128"/>
              </a:rPr>
              <a:t>の基礎知識</a:t>
            </a:r>
            <a:endParaRPr kumimoji="1" lang="en-US" altLang="ja-JP" sz="1814" dirty="0">
              <a:solidFill>
                <a:prstClr val="white"/>
              </a:solidFill>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417" y="1435314"/>
            <a:ext cx="3538309" cy="1993686"/>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2418" y="4148297"/>
            <a:ext cx="3538308" cy="1993686"/>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160" y="4148297"/>
            <a:ext cx="3538309" cy="1993686"/>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2232351" y="331274"/>
            <a:ext cx="2416046" cy="762516"/>
          </a:xfrm>
          <a:prstGeom prst="rect">
            <a:avLst/>
          </a:prstGeom>
          <a:noFill/>
        </p:spPr>
        <p:txBody>
          <a:bodyPr wrap="none" rtlCol="0">
            <a:spAutoFit/>
          </a:bodyPr>
          <a:lstStyle/>
          <a:p>
            <a:pPr defTabSz="414772"/>
            <a:r>
              <a:rPr kumimoji="1" lang="ja-JP" altLang="en-US" sz="4355" dirty="0">
                <a:solidFill>
                  <a:prstClr val="white"/>
                </a:solidFill>
                <a:latin typeface="Rockwell" panose="02060603020205020403"/>
                <a:ea typeface="ＭＳ Ｐゴシック" panose="020B0600070205080204" pitchFamily="50" charset="-128"/>
              </a:rPr>
              <a:t>制作実績</a:t>
            </a:r>
            <a:endParaRPr kumimoji="1" lang="ja-JP" altLang="en-US" sz="1814" dirty="0">
              <a:solidFill>
                <a:prstClr val="white"/>
              </a:solidFill>
              <a:latin typeface="Rockwell" panose="02060603020205020403"/>
              <a:ea typeface="ＭＳ Ｐゴシック" panose="020B0600070205080204" pitchFamily="50" charset="-128"/>
            </a:endParaRPr>
          </a:p>
        </p:txBody>
      </p:sp>
    </p:spTree>
    <p:extLst>
      <p:ext uri="{BB962C8B-B14F-4D97-AF65-F5344CB8AC3E}">
        <p14:creationId xmlns:p14="http://schemas.microsoft.com/office/powerpoint/2010/main" val="4110926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1843770" y="682066"/>
            <a:ext cx="2973891" cy="762516"/>
          </a:xfrm>
          <a:prstGeom prst="rect">
            <a:avLst/>
          </a:prstGeom>
          <a:noFill/>
        </p:spPr>
        <p:txBody>
          <a:bodyPr wrap="none" rtlCol="0">
            <a:spAutoFit/>
          </a:bodyPr>
          <a:lstStyle/>
          <a:p>
            <a:pPr defTabSz="414772"/>
            <a:r>
              <a:rPr kumimoji="1" lang="ja-JP" altLang="en-US" sz="4355" dirty="0">
                <a:solidFill>
                  <a:prstClr val="white"/>
                </a:solidFill>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1679593" y="2098272"/>
            <a:ext cx="9389109" cy="3275384"/>
          </a:xfrm>
          <a:prstGeom prst="rect">
            <a:avLst/>
          </a:prstGeom>
          <a:noFill/>
        </p:spPr>
        <p:txBody>
          <a:bodyPr wrap="none" rtlCol="0">
            <a:spAutoFit/>
          </a:bodyPr>
          <a:lstStyle/>
          <a:p>
            <a:pPr defTabSz="414772">
              <a:lnSpc>
                <a:spcPct val="150000"/>
              </a:lnSpc>
            </a:pPr>
            <a:r>
              <a:rPr kumimoji="1" lang="ja-JP" altLang="en-US" sz="3266" dirty="0">
                <a:solidFill>
                  <a:prstClr val="white"/>
                </a:solidFill>
                <a:latin typeface="メイリオ" panose="020B0604030504040204" pitchFamily="50" charset="-128"/>
                <a:ea typeface="メイリオ" panose="020B0604030504040204" pitchFamily="50" charset="-128"/>
              </a:rPr>
              <a:t>私はプレイアブルキャラクターの挙動制御を</a:t>
            </a:r>
            <a:endParaRPr kumimoji="1" lang="en-US" altLang="ja-JP" sz="3266"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r>
              <a:rPr kumimoji="1" lang="ja-JP" altLang="en-US" sz="3266" dirty="0">
                <a:solidFill>
                  <a:prstClr val="white"/>
                </a:solidFill>
                <a:latin typeface="メイリオ" panose="020B0604030504040204" pitchFamily="50" charset="-128"/>
                <a:ea typeface="メイリオ" panose="020B0604030504040204" pitchFamily="50" charset="-128"/>
              </a:rPr>
              <a:t>担うプログラマーになりたいと考えてる。</a:t>
            </a:r>
            <a:endParaRPr kumimoji="1" lang="en-US" altLang="ja-JP" sz="3266"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endParaRPr kumimoji="1" lang="en-US" altLang="ja-JP" sz="998"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r>
              <a:rPr kumimoji="1" lang="ja-JP" altLang="en-US" sz="3266" dirty="0">
                <a:solidFill>
                  <a:prstClr val="white"/>
                </a:solidFill>
                <a:latin typeface="メイリオ" panose="020B0604030504040204" pitchFamily="50" charset="-128"/>
                <a:ea typeface="メイリオ" panose="020B0604030504040204" pitchFamily="50" charset="-128"/>
              </a:rPr>
              <a:t>そのため、よりリアリティある挙動制御を</a:t>
            </a:r>
            <a:endParaRPr kumimoji="1" lang="en-US" altLang="ja-JP" sz="3266"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r>
              <a:rPr kumimoji="1" lang="ja-JP" altLang="en-US" sz="3266" dirty="0">
                <a:solidFill>
                  <a:prstClr val="white"/>
                </a:solidFill>
                <a:latin typeface="メイリオ" panose="020B0604030504040204" pitchFamily="50" charset="-128"/>
                <a:ea typeface="メイリオ" panose="020B0604030504040204" pitchFamily="50" charset="-128"/>
              </a:rPr>
              <a:t>実現するために</a:t>
            </a:r>
            <a:r>
              <a:rPr kumimoji="1" lang="ja-JP" altLang="en-US" sz="3266"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3266" dirty="0">
                <a:solidFill>
                  <a:prstClr val="white"/>
                </a:solidFill>
                <a:latin typeface="メイリオ" panose="020B0604030504040204" pitchFamily="50" charset="-128"/>
                <a:ea typeface="メイリオ" panose="020B0604030504040204" pitchFamily="50" charset="-128"/>
              </a:rPr>
              <a:t>。</a:t>
            </a:r>
            <a:endParaRPr kumimoji="1" lang="en-US" altLang="ja-JP" sz="3266" dirty="0">
              <a:solidFill>
                <a:prstClr val="white"/>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AAD50BC-222F-4FE9-B60D-06D68E9A247B}"/>
              </a:ext>
            </a:extLst>
          </p:cNvPr>
          <p:cNvSpPr txBox="1"/>
          <p:nvPr/>
        </p:nvSpPr>
        <p:spPr>
          <a:xfrm>
            <a:off x="1843769" y="682066"/>
            <a:ext cx="5763116" cy="762516"/>
          </a:xfrm>
          <a:prstGeom prst="rect">
            <a:avLst/>
          </a:prstGeom>
          <a:noFill/>
        </p:spPr>
        <p:txBody>
          <a:bodyPr wrap="none" rtlCol="0">
            <a:spAutoFit/>
          </a:bodyPr>
          <a:lstStyle/>
          <a:p>
            <a:pPr defTabSz="414772"/>
            <a:r>
              <a:rPr kumimoji="1" lang="ja-JP" altLang="en-US" sz="4355" dirty="0">
                <a:solidFill>
                  <a:prstClr val="white"/>
                </a:solidFill>
                <a:latin typeface="メイリオ" panose="020B0604030504040204" pitchFamily="50" charset="-128"/>
                <a:ea typeface="メイリオ" panose="020B0604030504040204" pitchFamily="50" charset="-128"/>
              </a:rPr>
              <a:t>ポートフォリオの構成</a:t>
            </a:r>
          </a:p>
        </p:txBody>
      </p:sp>
      <p:sp>
        <p:nvSpPr>
          <p:cNvPr id="3" name="テキスト ボックス 2">
            <a:extLst>
              <a:ext uri="{FF2B5EF4-FFF2-40B4-BE49-F238E27FC236}">
                <a16:creationId xmlns:a16="http://schemas.microsoft.com/office/drawing/2014/main" id="{5150F38C-1B32-4FDB-AA34-5A864F3DF5C6}"/>
              </a:ext>
            </a:extLst>
          </p:cNvPr>
          <p:cNvSpPr txBox="1"/>
          <p:nvPr/>
        </p:nvSpPr>
        <p:spPr>
          <a:xfrm>
            <a:off x="2526222" y="1572761"/>
            <a:ext cx="6878806" cy="4727320"/>
          </a:xfrm>
          <a:prstGeom prst="rect">
            <a:avLst/>
          </a:prstGeom>
          <a:noFill/>
        </p:spPr>
        <p:txBody>
          <a:bodyPr wrap="none" rtlCol="0">
            <a:spAutoFit/>
          </a:bodyPr>
          <a:lstStyle/>
          <a:p>
            <a:pPr defTabSz="414772">
              <a:lnSpc>
                <a:spcPct val="150000"/>
              </a:lnSpc>
            </a:pPr>
            <a:r>
              <a:rPr kumimoji="1" lang="ja-JP" altLang="en-US" sz="2903" dirty="0">
                <a:solidFill>
                  <a:prstClr val="white"/>
                </a:solidFill>
                <a:latin typeface="メイリオ" panose="020B0604030504040204" pitchFamily="50" charset="-128"/>
                <a:ea typeface="メイリオ" panose="020B0604030504040204" pitchFamily="50" charset="-128"/>
              </a:rPr>
              <a:t>自己紹介</a:t>
            </a:r>
            <a:endParaRPr kumimoji="1" lang="en-US" altLang="ja-JP" sz="2903"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endParaRPr kumimoji="1" lang="en-US" altLang="ja-JP" sz="2903"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r>
              <a:rPr kumimoji="1" lang="ja-JP" altLang="en-US" sz="2903" dirty="0">
                <a:solidFill>
                  <a:prstClr val="white"/>
                </a:solidFill>
                <a:latin typeface="メイリオ" panose="020B0604030504040204" pitchFamily="50" charset="-128"/>
                <a:ea typeface="メイリオ" panose="020B0604030504040204" pitchFamily="50" charset="-128"/>
              </a:rPr>
              <a:t>一番自身のある作品の説明</a:t>
            </a:r>
            <a:endParaRPr kumimoji="1" lang="en-US" altLang="ja-JP" sz="2903"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endParaRPr kumimoji="1" lang="en-US" altLang="ja-JP" sz="2903"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r>
              <a:rPr kumimoji="1" lang="ja-JP" altLang="en-US" sz="2903" dirty="0">
                <a:solidFill>
                  <a:prstClr val="white"/>
                </a:solidFill>
                <a:latin typeface="メイリオ" panose="020B0604030504040204" pitchFamily="50" charset="-128"/>
                <a:ea typeface="メイリオ" panose="020B0604030504040204" pitchFamily="50" charset="-128"/>
              </a:rPr>
              <a:t>これまで制作してきた作品の簡単な紹介</a:t>
            </a:r>
            <a:endParaRPr kumimoji="1" lang="en-US" altLang="ja-JP" sz="2903"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endParaRPr kumimoji="1" lang="en-US" altLang="ja-JP" sz="2903" dirty="0">
              <a:solidFill>
                <a:prstClr val="white"/>
              </a:solidFill>
              <a:latin typeface="メイリオ" panose="020B0604030504040204" pitchFamily="50" charset="-128"/>
              <a:ea typeface="メイリオ" panose="020B0604030504040204" pitchFamily="50" charset="-128"/>
            </a:endParaRPr>
          </a:p>
          <a:p>
            <a:pPr defTabSz="414772">
              <a:lnSpc>
                <a:spcPct val="150000"/>
              </a:lnSpc>
            </a:pPr>
            <a:r>
              <a:rPr kumimoji="1" lang="ja-JP" altLang="en-US" sz="2903" dirty="0">
                <a:solidFill>
                  <a:prstClr val="white"/>
                </a:solidFill>
                <a:latin typeface="メイリオ" panose="020B0604030504040204" pitchFamily="50" charset="-128"/>
                <a:ea typeface="メイリオ" panose="020B0604030504040204" pitchFamily="50" charset="-128"/>
              </a:rPr>
              <a:t>今後の目標</a:t>
            </a:r>
            <a:endParaRPr kumimoji="1" lang="en-US" altLang="ja-JP" sz="2903" dirty="0">
              <a:solidFill>
                <a:prstClr val="white"/>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11212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成功事例</a:t>
            </a:r>
          </a:p>
        </p:txBody>
      </p:sp>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67059" y="958329"/>
            <a:ext cx="11285670" cy="707886"/>
          </a:xfrm>
          <a:prstGeom prst="rect">
            <a:avLst/>
          </a:prstGeom>
          <a:noFill/>
        </p:spPr>
        <p:txBody>
          <a:bodyPr wrap="square" rtlCol="0">
            <a:spAutoFit/>
          </a:bodyPr>
          <a:lstStyle/>
          <a:p>
            <a:r>
              <a:rPr kumimoji="1" lang="ja-JP" altLang="en-US" sz="4000" dirty="0"/>
              <a:t>実際の就活の流れ</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467059" y="1989091"/>
            <a:ext cx="11285670" cy="4031873"/>
          </a:xfrm>
          <a:prstGeom prst="rect">
            <a:avLst/>
          </a:prstGeom>
          <a:noFill/>
        </p:spPr>
        <p:txBody>
          <a:bodyPr wrap="square" rtlCol="0">
            <a:spAutoFit/>
          </a:bodyPr>
          <a:lstStyle/>
          <a:p>
            <a:r>
              <a:rPr kumimoji="1" lang="en-US" altLang="ja-JP" sz="3200" dirty="0"/>
              <a:t>1.</a:t>
            </a:r>
            <a:r>
              <a:rPr kumimoji="1" lang="ja-JP" altLang="en-US" sz="3200" dirty="0"/>
              <a:t>アピールするゲーム作品の制作</a:t>
            </a:r>
            <a:endParaRPr kumimoji="1" lang="en-US" altLang="ja-JP" sz="3200" dirty="0"/>
          </a:p>
          <a:p>
            <a:r>
              <a:rPr kumimoji="1" lang="en-US" altLang="ja-JP" sz="3200" dirty="0"/>
              <a:t>2.</a:t>
            </a:r>
            <a:r>
              <a:rPr kumimoji="1" lang="ja-JP" altLang="en-US" sz="3200" dirty="0"/>
              <a:t>ポートフォリオの作成</a:t>
            </a:r>
            <a:endParaRPr kumimoji="1" lang="en-US" altLang="ja-JP" sz="3200" dirty="0"/>
          </a:p>
          <a:p>
            <a:r>
              <a:rPr kumimoji="1" lang="en-US" altLang="ja-JP" sz="3200" dirty="0"/>
              <a:t>3.</a:t>
            </a:r>
            <a:r>
              <a:rPr kumimoji="1" lang="ja-JP" altLang="en-US" sz="3200" dirty="0"/>
              <a:t>会社のエントリーシート作成＆提出</a:t>
            </a:r>
            <a:endParaRPr kumimoji="1" lang="en-US" altLang="ja-JP" sz="3200" dirty="0"/>
          </a:p>
          <a:p>
            <a:r>
              <a:rPr kumimoji="1" lang="en-US" altLang="ja-JP" sz="3200" dirty="0"/>
              <a:t>4.</a:t>
            </a:r>
            <a:r>
              <a:rPr kumimoji="1" lang="ja-JP" altLang="en-US" sz="3200" dirty="0"/>
              <a:t>面接練習</a:t>
            </a:r>
            <a:endParaRPr kumimoji="1" lang="en-US" altLang="ja-JP" sz="3200" dirty="0"/>
          </a:p>
          <a:p>
            <a:r>
              <a:rPr kumimoji="1" lang="en-US" altLang="ja-JP" sz="3200" dirty="0"/>
              <a:t>5.</a:t>
            </a:r>
            <a:r>
              <a:rPr kumimoji="1" lang="ja-JP" altLang="en-US" sz="3200" dirty="0"/>
              <a:t>書類選考通過</a:t>
            </a:r>
            <a:r>
              <a:rPr kumimoji="1" lang="en-US" altLang="ja-JP" sz="3200" dirty="0"/>
              <a:t>or</a:t>
            </a:r>
            <a:r>
              <a:rPr kumimoji="1" lang="ja-JP" altLang="en-US" sz="3200" dirty="0"/>
              <a:t>落選</a:t>
            </a:r>
            <a:r>
              <a:rPr kumimoji="1" lang="en-US" altLang="ja-JP" sz="3200" dirty="0"/>
              <a:t>(</a:t>
            </a:r>
            <a:r>
              <a:rPr kumimoji="1" lang="ja-JP" altLang="en-US" sz="3200" dirty="0"/>
              <a:t>落選の場合は</a:t>
            </a:r>
            <a:r>
              <a:rPr kumimoji="1" lang="en-US" altLang="ja-JP" sz="3200" dirty="0"/>
              <a:t>2</a:t>
            </a:r>
            <a:r>
              <a:rPr kumimoji="1" lang="ja-JP" altLang="en-US" sz="3200" dirty="0"/>
              <a:t>または</a:t>
            </a:r>
            <a:r>
              <a:rPr kumimoji="1" lang="en-US" altLang="ja-JP" sz="3200" dirty="0"/>
              <a:t>3</a:t>
            </a:r>
            <a:r>
              <a:rPr kumimoji="1" lang="ja-JP" altLang="en-US" sz="3200" dirty="0"/>
              <a:t>に戻る</a:t>
            </a:r>
            <a:r>
              <a:rPr kumimoji="1" lang="en-US" altLang="ja-JP" sz="3200" dirty="0"/>
              <a:t>)</a:t>
            </a:r>
          </a:p>
          <a:p>
            <a:r>
              <a:rPr kumimoji="1" lang="en-US" altLang="ja-JP" sz="3200" dirty="0" err="1"/>
              <a:t>6.SPI</a:t>
            </a:r>
            <a:r>
              <a:rPr kumimoji="1" lang="en-US" altLang="ja-JP" sz="3200" dirty="0"/>
              <a:t>(</a:t>
            </a:r>
            <a:r>
              <a:rPr kumimoji="1" lang="ja-JP" altLang="en-US" sz="3200" dirty="0"/>
              <a:t>学力テスト</a:t>
            </a:r>
            <a:r>
              <a:rPr kumimoji="1" lang="en-US" altLang="ja-JP" sz="3200" dirty="0"/>
              <a:t>)</a:t>
            </a:r>
            <a:r>
              <a:rPr kumimoji="1" lang="ja-JP" altLang="en-US" sz="3200" dirty="0"/>
              <a:t>会社によっては無い</a:t>
            </a:r>
            <a:endParaRPr kumimoji="1" lang="en-US" altLang="ja-JP" sz="3200" dirty="0"/>
          </a:p>
          <a:p>
            <a:r>
              <a:rPr kumimoji="1" lang="en-US" altLang="ja-JP" sz="3200" dirty="0"/>
              <a:t>7.</a:t>
            </a:r>
            <a:r>
              <a:rPr kumimoji="1" lang="ja-JP" altLang="en-US" sz="3200" dirty="0"/>
              <a:t>面接</a:t>
            </a:r>
            <a:r>
              <a:rPr kumimoji="1" lang="en-US" altLang="ja-JP" sz="3200" dirty="0"/>
              <a:t>(</a:t>
            </a:r>
            <a:r>
              <a:rPr kumimoji="1" lang="ja-JP" altLang="en-US" sz="3200" dirty="0"/>
              <a:t>会社によって面接の回数は変わる</a:t>
            </a:r>
            <a:r>
              <a:rPr kumimoji="1" lang="en-US" altLang="ja-JP" sz="3200" dirty="0"/>
              <a:t>)</a:t>
            </a:r>
          </a:p>
          <a:p>
            <a:r>
              <a:rPr kumimoji="1" lang="en-US" altLang="ja-JP" sz="3200" dirty="0"/>
              <a:t>8.</a:t>
            </a:r>
            <a:r>
              <a:rPr kumimoji="1" lang="ja-JP" altLang="en-US" sz="3200" dirty="0"/>
              <a:t>内定</a:t>
            </a:r>
          </a:p>
        </p:txBody>
      </p:sp>
    </p:spTree>
    <p:extLst>
      <p:ext uri="{BB962C8B-B14F-4D97-AF65-F5344CB8AC3E}">
        <p14:creationId xmlns:p14="http://schemas.microsoft.com/office/powerpoint/2010/main" val="28924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67059" y="958329"/>
            <a:ext cx="11285670" cy="707886"/>
          </a:xfrm>
          <a:prstGeom prst="rect">
            <a:avLst/>
          </a:prstGeom>
          <a:noFill/>
        </p:spPr>
        <p:txBody>
          <a:bodyPr wrap="square" rtlCol="0">
            <a:spAutoFit/>
          </a:bodyPr>
          <a:lstStyle/>
          <a:p>
            <a:r>
              <a:rPr kumimoji="1" lang="ja-JP" altLang="en-US" sz="4000" dirty="0"/>
              <a:t>学生時代に何を頑張ったか、何をするべきか</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453165" y="2883138"/>
            <a:ext cx="11285670" cy="2554545"/>
          </a:xfrm>
          <a:prstGeom prst="rect">
            <a:avLst/>
          </a:prstGeom>
          <a:noFill/>
        </p:spPr>
        <p:txBody>
          <a:bodyPr wrap="square" rtlCol="0">
            <a:spAutoFit/>
          </a:bodyPr>
          <a:lstStyle/>
          <a:p>
            <a:r>
              <a:rPr kumimoji="1" lang="ja-JP" altLang="en-US" sz="3200" dirty="0"/>
              <a:t>頑張ったことはゲーム制作ただむやみに制作するのではなく、</a:t>
            </a:r>
            <a:endParaRPr kumimoji="1" lang="en-US" altLang="ja-JP" sz="3200" dirty="0"/>
          </a:p>
          <a:p>
            <a:endParaRPr kumimoji="1" lang="en-US" altLang="ja-JP" sz="3200" dirty="0"/>
          </a:p>
          <a:p>
            <a:endParaRPr kumimoji="1" lang="en-US" altLang="ja-JP" sz="3200" dirty="0"/>
          </a:p>
          <a:p>
            <a:endParaRPr kumimoji="1" lang="en-US" altLang="ja-JP" sz="3200" dirty="0"/>
          </a:p>
          <a:p>
            <a:r>
              <a:rPr kumimoji="1" lang="ja-JP" altLang="en-US" sz="3200" dirty="0"/>
              <a:t>何を目的にゲームを作るのかを明確にしてから制作をした</a:t>
            </a:r>
            <a:endParaRPr kumimoji="1" lang="en-US" altLang="ja-JP" sz="3200" dirty="0"/>
          </a:p>
        </p:txBody>
      </p:sp>
      <p:sp>
        <p:nvSpPr>
          <p:cNvPr id="5" name="テキスト ボックス 4">
            <a:extLst>
              <a:ext uri="{FF2B5EF4-FFF2-40B4-BE49-F238E27FC236}">
                <a16:creationId xmlns:a16="http://schemas.microsoft.com/office/drawing/2014/main" id="{54CB1CE6-9053-4051-8F6D-8FBA7FD9179F}"/>
              </a:ext>
            </a:extLst>
          </p:cNvPr>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成功事例</a:t>
            </a:r>
          </a:p>
        </p:txBody>
      </p:sp>
    </p:spTree>
    <p:extLst>
      <p:ext uri="{BB962C8B-B14F-4D97-AF65-F5344CB8AC3E}">
        <p14:creationId xmlns:p14="http://schemas.microsoft.com/office/powerpoint/2010/main" val="52765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67059" y="958329"/>
            <a:ext cx="11285670" cy="707886"/>
          </a:xfrm>
          <a:prstGeom prst="rect">
            <a:avLst/>
          </a:prstGeom>
          <a:noFill/>
        </p:spPr>
        <p:txBody>
          <a:bodyPr wrap="square" rtlCol="0">
            <a:spAutoFit/>
          </a:bodyPr>
          <a:lstStyle/>
          <a:p>
            <a:r>
              <a:rPr kumimoji="1" lang="ja-JP" altLang="en-US" sz="4000" dirty="0"/>
              <a:t>学生時代に何を頑張ったか、何をするべきか</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453165" y="2543589"/>
            <a:ext cx="11285670" cy="3539430"/>
          </a:xfrm>
          <a:prstGeom prst="rect">
            <a:avLst/>
          </a:prstGeom>
          <a:noFill/>
        </p:spPr>
        <p:txBody>
          <a:bodyPr wrap="square" rtlCol="0">
            <a:spAutoFit/>
          </a:bodyPr>
          <a:lstStyle/>
          <a:p>
            <a:r>
              <a:rPr kumimoji="1" lang="ja-JP" altLang="en-US" sz="3200" dirty="0"/>
              <a:t>何をするべきかただひたすらゲームを作り続ける</a:t>
            </a:r>
            <a:endParaRPr kumimoji="1" lang="en-US" altLang="ja-JP" sz="3200" dirty="0"/>
          </a:p>
          <a:p>
            <a:endParaRPr kumimoji="1" lang="en-US" altLang="ja-JP" sz="3200" dirty="0"/>
          </a:p>
          <a:p>
            <a:endParaRPr kumimoji="1" lang="en-US" altLang="ja-JP" sz="3200" dirty="0"/>
          </a:p>
          <a:p>
            <a:r>
              <a:rPr kumimoji="1" lang="ja-JP" altLang="en-US" sz="3200" dirty="0"/>
              <a:t>ゲームのクオリティを上げ続けるにはとにかく経験値が必要</a:t>
            </a:r>
            <a:endParaRPr kumimoji="1" lang="en-US" altLang="ja-JP" sz="3200" dirty="0"/>
          </a:p>
          <a:p>
            <a:endParaRPr kumimoji="1" lang="en-US" altLang="ja-JP" sz="3200" dirty="0"/>
          </a:p>
          <a:p>
            <a:r>
              <a:rPr kumimoji="1" lang="en-US" altLang="ja-JP" sz="3200" dirty="0"/>
              <a:t>1</a:t>
            </a:r>
            <a:r>
              <a:rPr kumimoji="1" lang="ja-JP" altLang="en-US" sz="3200" dirty="0"/>
              <a:t>作品目を作り終えたら</a:t>
            </a:r>
            <a:r>
              <a:rPr kumimoji="1" lang="en-US" altLang="ja-JP" sz="3200" dirty="0"/>
              <a:t>2</a:t>
            </a:r>
            <a:r>
              <a:rPr kumimoji="1" lang="ja-JP" altLang="en-US" sz="3200" dirty="0"/>
              <a:t>作品目</a:t>
            </a:r>
            <a:r>
              <a:rPr kumimoji="1" lang="en-US" altLang="ja-JP" sz="3200" dirty="0"/>
              <a:t>3</a:t>
            </a:r>
            <a:r>
              <a:rPr kumimoji="1" lang="ja-JP" altLang="en-US" sz="3200" dirty="0"/>
              <a:t>作品目と</a:t>
            </a:r>
            <a:endParaRPr kumimoji="1" lang="en-US" altLang="ja-JP" sz="3200" dirty="0"/>
          </a:p>
          <a:p>
            <a:r>
              <a:rPr kumimoji="1" lang="ja-JP" altLang="en-US" sz="3200" dirty="0"/>
              <a:t>作り続けなければならない</a:t>
            </a:r>
          </a:p>
        </p:txBody>
      </p:sp>
      <p:sp>
        <p:nvSpPr>
          <p:cNvPr id="5" name="テキスト ボックス 4">
            <a:extLst>
              <a:ext uri="{FF2B5EF4-FFF2-40B4-BE49-F238E27FC236}">
                <a16:creationId xmlns:a16="http://schemas.microsoft.com/office/drawing/2014/main" id="{54CB1CE6-9053-4051-8F6D-8FBA7FD9179F}"/>
              </a:ext>
            </a:extLst>
          </p:cNvPr>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成功事例</a:t>
            </a:r>
          </a:p>
        </p:txBody>
      </p:sp>
    </p:spTree>
    <p:extLst>
      <p:ext uri="{BB962C8B-B14F-4D97-AF65-F5344CB8AC3E}">
        <p14:creationId xmlns:p14="http://schemas.microsoft.com/office/powerpoint/2010/main" val="70168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53165" y="1024082"/>
            <a:ext cx="11285670" cy="707886"/>
          </a:xfrm>
          <a:prstGeom prst="rect">
            <a:avLst/>
          </a:prstGeom>
          <a:noFill/>
        </p:spPr>
        <p:txBody>
          <a:bodyPr wrap="square" rtlCol="0">
            <a:spAutoFit/>
          </a:bodyPr>
          <a:lstStyle/>
          <a:p>
            <a:r>
              <a:rPr kumimoji="1" lang="ja-JP" altLang="en-US" sz="4000" dirty="0"/>
              <a:t>高校生の頃から出来ること</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467059" y="2912635"/>
            <a:ext cx="11285670" cy="1323439"/>
          </a:xfrm>
          <a:prstGeom prst="rect">
            <a:avLst/>
          </a:prstGeom>
          <a:noFill/>
        </p:spPr>
        <p:txBody>
          <a:bodyPr wrap="square" rtlCol="0">
            <a:spAutoFit/>
          </a:bodyPr>
          <a:lstStyle/>
          <a:p>
            <a:r>
              <a:rPr kumimoji="1" lang="ja-JP" altLang="en-US" sz="4000" dirty="0"/>
              <a:t>数学、物理を中心に勉強を行う勉強する</a:t>
            </a:r>
            <a:endParaRPr kumimoji="1" lang="en-US" altLang="ja-JP" sz="4000" dirty="0"/>
          </a:p>
          <a:p>
            <a:r>
              <a:rPr kumimoji="1" lang="ja-JP" altLang="en-US" sz="4000" dirty="0"/>
              <a:t>範囲は教科書の範囲全て</a:t>
            </a:r>
            <a:r>
              <a:rPr kumimoji="1" lang="en-US" altLang="ja-JP" sz="4000" dirty="0"/>
              <a:t>(</a:t>
            </a:r>
            <a:r>
              <a:rPr kumimoji="1" lang="ja-JP" altLang="en-US" sz="4000" dirty="0"/>
              <a:t>もちろん数三も必要</a:t>
            </a:r>
            <a:r>
              <a:rPr kumimoji="1" lang="en-US" altLang="ja-JP" sz="4000" dirty="0"/>
              <a:t>)</a:t>
            </a:r>
          </a:p>
        </p:txBody>
      </p:sp>
      <p:sp>
        <p:nvSpPr>
          <p:cNvPr id="5" name="テキスト ボックス 4">
            <a:extLst>
              <a:ext uri="{FF2B5EF4-FFF2-40B4-BE49-F238E27FC236}">
                <a16:creationId xmlns:a16="http://schemas.microsoft.com/office/drawing/2014/main" id="{E7EFE422-B936-4D5E-90FA-0443647BC9A3}"/>
              </a:ext>
            </a:extLst>
          </p:cNvPr>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成功事例</a:t>
            </a:r>
          </a:p>
        </p:txBody>
      </p:sp>
    </p:spTree>
    <p:extLst>
      <p:ext uri="{BB962C8B-B14F-4D97-AF65-F5344CB8AC3E}">
        <p14:creationId xmlns:p14="http://schemas.microsoft.com/office/powerpoint/2010/main" val="364597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53165" y="1024082"/>
            <a:ext cx="11285670" cy="707886"/>
          </a:xfrm>
          <a:prstGeom prst="rect">
            <a:avLst/>
          </a:prstGeom>
          <a:noFill/>
        </p:spPr>
        <p:txBody>
          <a:bodyPr wrap="square" rtlCol="0">
            <a:spAutoFit/>
          </a:bodyPr>
          <a:lstStyle/>
          <a:p>
            <a:r>
              <a:rPr kumimoji="1" lang="ja-JP" altLang="en-US" sz="4000" dirty="0"/>
              <a:t>高校生の頃から出来ること</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453165" y="2411189"/>
            <a:ext cx="11285670" cy="1569660"/>
          </a:xfrm>
          <a:prstGeom prst="rect">
            <a:avLst/>
          </a:prstGeom>
          <a:noFill/>
        </p:spPr>
        <p:txBody>
          <a:bodyPr wrap="square" rtlCol="0">
            <a:spAutoFit/>
          </a:bodyPr>
          <a:lstStyle/>
          <a:p>
            <a:r>
              <a:rPr kumimoji="1" lang="ja-JP" altLang="en-US" sz="3200" dirty="0"/>
              <a:t>家でゲームを作れる環境を整える</a:t>
            </a:r>
            <a:endParaRPr kumimoji="1" lang="en-US" altLang="ja-JP" sz="3200" dirty="0"/>
          </a:p>
          <a:p>
            <a:endParaRPr kumimoji="1" lang="en-US" altLang="ja-JP" sz="3200" dirty="0"/>
          </a:p>
          <a:p>
            <a:r>
              <a:rPr kumimoji="1" lang="en-US" altLang="ja-JP" sz="3200" dirty="0"/>
              <a:t>(Unity</a:t>
            </a:r>
            <a:r>
              <a:rPr kumimoji="1" lang="ja-JP" altLang="en-US" sz="3200" dirty="0"/>
              <a:t>や</a:t>
            </a:r>
            <a:r>
              <a:rPr kumimoji="1" lang="en-US" altLang="ja-JP" sz="3200" dirty="0" err="1"/>
              <a:t>VisualStudio</a:t>
            </a:r>
            <a:r>
              <a:rPr kumimoji="1" lang="ja-JP" altLang="en-US" sz="3200" dirty="0"/>
              <a:t>が動けば安いノーパソでもいい</a:t>
            </a:r>
            <a:r>
              <a:rPr kumimoji="1" lang="en-US" altLang="ja-JP" sz="3200" dirty="0"/>
              <a:t>)</a:t>
            </a:r>
          </a:p>
        </p:txBody>
      </p:sp>
      <p:sp>
        <p:nvSpPr>
          <p:cNvPr id="5" name="テキスト ボックス 4">
            <a:extLst>
              <a:ext uri="{FF2B5EF4-FFF2-40B4-BE49-F238E27FC236}">
                <a16:creationId xmlns:a16="http://schemas.microsoft.com/office/drawing/2014/main" id="{E7EFE422-B936-4D5E-90FA-0443647BC9A3}"/>
              </a:ext>
            </a:extLst>
          </p:cNvPr>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成功事例</a:t>
            </a:r>
          </a:p>
        </p:txBody>
      </p:sp>
      <p:sp>
        <p:nvSpPr>
          <p:cNvPr id="6" name="テキスト ボックス 5">
            <a:extLst>
              <a:ext uri="{FF2B5EF4-FFF2-40B4-BE49-F238E27FC236}">
                <a16:creationId xmlns:a16="http://schemas.microsoft.com/office/drawing/2014/main" id="{C064CBA5-DEC5-4851-9E0D-6841693B885E}"/>
              </a:ext>
            </a:extLst>
          </p:cNvPr>
          <p:cNvSpPr txBox="1"/>
          <p:nvPr/>
        </p:nvSpPr>
        <p:spPr>
          <a:xfrm>
            <a:off x="226582" y="6214366"/>
            <a:ext cx="11738835" cy="523220"/>
          </a:xfrm>
          <a:prstGeom prst="rect">
            <a:avLst/>
          </a:prstGeom>
          <a:noFill/>
        </p:spPr>
        <p:txBody>
          <a:bodyPr wrap="square">
            <a:spAutoFit/>
          </a:bodyPr>
          <a:lstStyle/>
          <a:p>
            <a:r>
              <a:rPr kumimoji="1" lang="ja-JP" altLang="en-US" sz="2800" dirty="0"/>
              <a:t>時間があれば</a:t>
            </a:r>
            <a:r>
              <a:rPr kumimoji="1" lang="en-US" altLang="ja-JP" sz="2800" dirty="0"/>
              <a:t>Unity</a:t>
            </a:r>
            <a:r>
              <a:rPr kumimoji="1" lang="ja-JP" altLang="en-US" sz="2800" dirty="0"/>
              <a:t>のようなゲームエンジンで実際にゲームを作ってみる</a:t>
            </a:r>
          </a:p>
        </p:txBody>
      </p:sp>
      <p:pic>
        <p:nvPicPr>
          <p:cNvPr id="3078" name="Picture 6" descr="Unity (ゲームエンジン) - Wikipedia">
            <a:extLst>
              <a:ext uri="{FF2B5EF4-FFF2-40B4-BE49-F238E27FC236}">
                <a16:creationId xmlns:a16="http://schemas.microsoft.com/office/drawing/2014/main" id="{1CAC7EB3-AEC2-48E7-B357-B995620D9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315" y="4270322"/>
            <a:ext cx="5019369" cy="185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3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質疑応答</a:t>
            </a:r>
          </a:p>
        </p:txBody>
      </p:sp>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67059" y="958329"/>
            <a:ext cx="11285670" cy="1323439"/>
          </a:xfrm>
          <a:prstGeom prst="rect">
            <a:avLst/>
          </a:prstGeom>
          <a:noFill/>
        </p:spPr>
        <p:txBody>
          <a:bodyPr wrap="square" rtlCol="0">
            <a:spAutoFit/>
          </a:bodyPr>
          <a:lstStyle/>
          <a:p>
            <a:pPr algn="ctr"/>
            <a:r>
              <a:rPr kumimoji="1" lang="ja-JP" altLang="en-US" sz="8000" dirty="0"/>
              <a:t>質問タイム！</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467059" y="2821907"/>
            <a:ext cx="11285670" cy="1754326"/>
          </a:xfrm>
          <a:prstGeom prst="rect">
            <a:avLst/>
          </a:prstGeom>
          <a:noFill/>
        </p:spPr>
        <p:txBody>
          <a:bodyPr wrap="square" rtlCol="0">
            <a:spAutoFit/>
          </a:bodyPr>
          <a:lstStyle/>
          <a:p>
            <a:r>
              <a:rPr kumimoji="1" lang="ja-JP" altLang="en-US" sz="3600" dirty="0"/>
              <a:t>今日聞いたことを含めて、</a:t>
            </a:r>
            <a:endParaRPr kumimoji="1" lang="en-US" altLang="ja-JP" sz="3600" dirty="0"/>
          </a:p>
          <a:p>
            <a:r>
              <a:rPr kumimoji="1" lang="ja-JP" altLang="en-US" sz="3600" dirty="0"/>
              <a:t>「これ聞いておきたい！」てところがありましたら</a:t>
            </a:r>
            <a:endParaRPr kumimoji="1" lang="en-US" altLang="ja-JP" sz="3600" dirty="0"/>
          </a:p>
          <a:p>
            <a:r>
              <a:rPr kumimoji="1" lang="ja-JP" altLang="en-US" sz="3600" dirty="0"/>
              <a:t>なんでも遠慮なくご質問ください！</a:t>
            </a:r>
          </a:p>
        </p:txBody>
      </p:sp>
      <p:pic>
        <p:nvPicPr>
          <p:cNvPr id="2050" name="Picture 2" descr="男の子の表情のイラスト「目がハート・疑問・居眠り・照れ」 | かわいいフリー素材集 いらすとや">
            <a:extLst>
              <a:ext uri="{FF2B5EF4-FFF2-40B4-BE49-F238E27FC236}">
                <a16:creationId xmlns:a16="http://schemas.microsoft.com/office/drawing/2014/main" id="{752E36F9-762D-43CE-946A-ABB94E0933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060" y="4689987"/>
            <a:ext cx="1883138" cy="216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639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53165" y="1111934"/>
            <a:ext cx="11285670" cy="1015663"/>
          </a:xfrm>
          <a:prstGeom prst="rect">
            <a:avLst/>
          </a:prstGeom>
          <a:noFill/>
        </p:spPr>
        <p:txBody>
          <a:bodyPr wrap="square" rtlCol="0">
            <a:spAutoFit/>
          </a:bodyPr>
          <a:lstStyle/>
          <a:p>
            <a:r>
              <a:rPr kumimoji="1" lang="ja-JP" altLang="en-US" sz="6000" dirty="0"/>
              <a:t>ゲーム業界に入るのは大変！</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467059" y="3147370"/>
            <a:ext cx="11285670" cy="830997"/>
          </a:xfrm>
          <a:prstGeom prst="rect">
            <a:avLst/>
          </a:prstGeom>
          <a:noFill/>
        </p:spPr>
        <p:txBody>
          <a:bodyPr wrap="square" rtlCol="0">
            <a:spAutoFit/>
          </a:bodyPr>
          <a:lstStyle/>
          <a:p>
            <a:pPr algn="ctr"/>
            <a:r>
              <a:rPr kumimoji="1" lang="ja-JP" altLang="en-US" sz="2400" dirty="0"/>
              <a:t>少しでも皆様の進路の参考になればと思います。</a:t>
            </a:r>
            <a:endParaRPr kumimoji="1" lang="en-US" altLang="ja-JP" sz="2400" dirty="0"/>
          </a:p>
          <a:p>
            <a:pPr algn="ctr"/>
            <a:r>
              <a:rPr kumimoji="1" lang="ja-JP" altLang="en-US" sz="2400" dirty="0"/>
              <a:t>ご清聴ありがとうございました。</a:t>
            </a:r>
          </a:p>
        </p:txBody>
      </p:sp>
      <p:sp>
        <p:nvSpPr>
          <p:cNvPr id="5" name="テキスト ボックス 4">
            <a:extLst>
              <a:ext uri="{FF2B5EF4-FFF2-40B4-BE49-F238E27FC236}">
                <a16:creationId xmlns:a16="http://schemas.microsoft.com/office/drawing/2014/main" id="{CDD9F3D5-0B24-4538-BB03-9ABC9D770C2B}"/>
              </a:ext>
            </a:extLst>
          </p:cNvPr>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最後に</a:t>
            </a:r>
          </a:p>
        </p:txBody>
      </p:sp>
      <p:pic>
        <p:nvPicPr>
          <p:cNvPr id="1026" name="Picture 2" descr="頑張ろう！あなたの応援サイト">
            <a:extLst>
              <a:ext uri="{FF2B5EF4-FFF2-40B4-BE49-F238E27FC236}">
                <a16:creationId xmlns:a16="http://schemas.microsoft.com/office/drawing/2014/main" id="{4AF582AC-4517-40AC-A645-B961ABC62D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206" y="4262284"/>
            <a:ext cx="2595716" cy="259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34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導入</a:t>
            </a:r>
          </a:p>
        </p:txBody>
      </p:sp>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67059" y="958329"/>
            <a:ext cx="11285670" cy="707886"/>
          </a:xfrm>
          <a:prstGeom prst="rect">
            <a:avLst/>
          </a:prstGeom>
          <a:noFill/>
        </p:spPr>
        <p:txBody>
          <a:bodyPr wrap="square" rtlCol="0">
            <a:spAutoFit/>
          </a:bodyPr>
          <a:lstStyle/>
          <a:p>
            <a:r>
              <a:rPr kumimoji="1" lang="ja-JP" altLang="en-US" sz="4000" dirty="0"/>
              <a:t>“ゲーム業界”ってどんなところ？</a:t>
            </a:r>
            <a:endParaRPr kumimoji="1" lang="en-US" altLang="ja-JP" sz="4000" dirty="0"/>
          </a:p>
        </p:txBody>
      </p:sp>
      <p:pic>
        <p:nvPicPr>
          <p:cNvPr id="5" name="Picture 2" descr="任天堂・NintendoのIllustrator（AI・PNG形式）ロゴ素材 | 企業・ブランド等のロゴをIllustrator（AI・EPS形式）でトレースダウンロードフリー  素材の素材ナビ">
            <a:extLst>
              <a:ext uri="{FF2B5EF4-FFF2-40B4-BE49-F238E27FC236}">
                <a16:creationId xmlns:a16="http://schemas.microsoft.com/office/drawing/2014/main" id="{101BF4EF-BA02-4C45-8439-196BCE09CF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2231" y="1939215"/>
            <a:ext cx="2908165" cy="1938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カプコン ロゴ - 「ストリートファイター」新たに実写映画化、カプコンと米レジェンダリー共同制作 [画像ギャラリー 1/3] - 映画ナタリー">
            <a:extLst>
              <a:ext uri="{FF2B5EF4-FFF2-40B4-BE49-F238E27FC236}">
                <a16:creationId xmlns:a16="http://schemas.microsoft.com/office/drawing/2014/main" id="{7253856A-AF19-4E83-86CD-D480A4F176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8322" y="2945570"/>
            <a:ext cx="2499877" cy="8066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セガ - Wikipedia">
            <a:extLst>
              <a:ext uri="{FF2B5EF4-FFF2-40B4-BE49-F238E27FC236}">
                <a16:creationId xmlns:a16="http://schemas.microsoft.com/office/drawing/2014/main" id="{38909091-B41A-438F-AD1A-1C9F8DEB9E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7885" y="4055978"/>
            <a:ext cx="1993484" cy="6644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バンダイナムコグループが新ロゴとブランドムービー2作品を公開">
            <a:extLst>
              <a:ext uri="{FF2B5EF4-FFF2-40B4-BE49-F238E27FC236}">
                <a16:creationId xmlns:a16="http://schemas.microsoft.com/office/drawing/2014/main" id="{10B6C63C-3EA9-442C-9B71-4EA9DE80C4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2294" y="5230707"/>
            <a:ext cx="3111909" cy="7779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03AF1B84-F06D-4E7B-B2E7-C91845F9570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63801" y="2887406"/>
            <a:ext cx="3097156" cy="2685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株式会社ゲームフリークの貴重コメントで紹介！ トレーナーズレアを手に入れよう！ | ポケモンカードゲーム公式ホームページ">
            <a:extLst>
              <a:ext uri="{FF2B5EF4-FFF2-40B4-BE49-F238E27FC236}">
                <a16:creationId xmlns:a16="http://schemas.microsoft.com/office/drawing/2014/main" id="{4D823F6E-74E9-4B96-BA36-B5E25A3DDDF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12379" y="4388226"/>
            <a:ext cx="4205748" cy="6483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株式会社モノリスソフトの詳細情報｜ゲーム業界の求人・転職・中途採用情報なら【ファミキャリ！】">
            <a:extLst>
              <a:ext uri="{FF2B5EF4-FFF2-40B4-BE49-F238E27FC236}">
                <a16:creationId xmlns:a16="http://schemas.microsoft.com/office/drawing/2014/main" id="{0A269FFE-5758-4DDF-8093-E5294A45C6B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8505" y="5307025"/>
            <a:ext cx="2718412" cy="13592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犬たまご | COMPANY | ハル研究所">
            <a:extLst>
              <a:ext uri="{FF2B5EF4-FFF2-40B4-BE49-F238E27FC236}">
                <a16:creationId xmlns:a16="http://schemas.microsoft.com/office/drawing/2014/main" id="{EDA18BAD-EE09-4286-BFF0-1C44764095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186" y="4123111"/>
            <a:ext cx="1809811" cy="137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26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67059" y="958329"/>
            <a:ext cx="11285670" cy="707886"/>
          </a:xfrm>
          <a:prstGeom prst="rect">
            <a:avLst/>
          </a:prstGeom>
          <a:noFill/>
        </p:spPr>
        <p:txBody>
          <a:bodyPr wrap="square" rtlCol="0">
            <a:spAutoFit/>
          </a:bodyPr>
          <a:lstStyle/>
          <a:p>
            <a:r>
              <a:rPr kumimoji="1" lang="ja-JP" altLang="en-US" sz="4000" dirty="0"/>
              <a:t>ゲーム会社は大きく分けてこんなところ</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1658226" y="1983003"/>
            <a:ext cx="2499877" cy="461665"/>
          </a:xfrm>
          <a:prstGeom prst="rect">
            <a:avLst/>
          </a:prstGeom>
          <a:noFill/>
        </p:spPr>
        <p:txBody>
          <a:bodyPr wrap="square" rtlCol="0">
            <a:spAutoFit/>
          </a:bodyPr>
          <a:lstStyle/>
          <a:p>
            <a:r>
              <a:rPr kumimoji="1" lang="ja-JP" altLang="en-US" sz="2400" dirty="0"/>
              <a:t>パブリッシャー</a:t>
            </a:r>
          </a:p>
        </p:txBody>
      </p:sp>
      <p:sp>
        <p:nvSpPr>
          <p:cNvPr id="5" name="テキスト ボックス 4">
            <a:extLst>
              <a:ext uri="{FF2B5EF4-FFF2-40B4-BE49-F238E27FC236}">
                <a16:creationId xmlns:a16="http://schemas.microsoft.com/office/drawing/2014/main" id="{DDDDBB57-4C25-4061-B750-38BED7DD856F}"/>
              </a:ext>
            </a:extLst>
          </p:cNvPr>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導入</a:t>
            </a:r>
          </a:p>
        </p:txBody>
      </p:sp>
      <p:pic>
        <p:nvPicPr>
          <p:cNvPr id="2050" name="Picture 2" descr="任天堂・NintendoのIllustrator（AI・PNG形式）ロゴ素材 | 企業・ブランド等のロゴをIllustrator（AI・EPS形式）でトレースダウンロードフリー  素材の素材ナビ">
            <a:extLst>
              <a:ext uri="{FF2B5EF4-FFF2-40B4-BE49-F238E27FC236}">
                <a16:creationId xmlns:a16="http://schemas.microsoft.com/office/drawing/2014/main" id="{5AA888E9-278C-4168-B5F8-8A1957097E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512267"/>
            <a:ext cx="2908165" cy="1938777"/>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69ECE0C-B8F8-450B-9BEE-E1B6CB0B9926}"/>
              </a:ext>
            </a:extLst>
          </p:cNvPr>
          <p:cNvSpPr txBox="1"/>
          <p:nvPr/>
        </p:nvSpPr>
        <p:spPr>
          <a:xfrm flipH="1">
            <a:off x="8154003" y="1983003"/>
            <a:ext cx="2499877" cy="461665"/>
          </a:xfrm>
          <a:prstGeom prst="rect">
            <a:avLst/>
          </a:prstGeom>
          <a:noFill/>
        </p:spPr>
        <p:txBody>
          <a:bodyPr wrap="square" rtlCol="0">
            <a:spAutoFit/>
          </a:bodyPr>
          <a:lstStyle/>
          <a:p>
            <a:r>
              <a:rPr kumimoji="1" lang="ja-JP" altLang="en-US" sz="2400" dirty="0"/>
              <a:t>ディベロッパー</a:t>
            </a:r>
          </a:p>
        </p:txBody>
      </p:sp>
      <p:cxnSp>
        <p:nvCxnSpPr>
          <p:cNvPr id="4" name="直線コネクタ 3">
            <a:extLst>
              <a:ext uri="{FF2B5EF4-FFF2-40B4-BE49-F238E27FC236}">
                <a16:creationId xmlns:a16="http://schemas.microsoft.com/office/drawing/2014/main" id="{B50E538B-CCF0-4B30-92B9-3F979AA06A6D}"/>
              </a:ext>
            </a:extLst>
          </p:cNvPr>
          <p:cNvCxnSpPr/>
          <p:nvPr/>
        </p:nvCxnSpPr>
        <p:spPr>
          <a:xfrm>
            <a:off x="6096000" y="1983003"/>
            <a:ext cx="0" cy="4874997"/>
          </a:xfrm>
          <a:prstGeom prst="line">
            <a:avLst/>
          </a:prstGeom>
          <a:ln w="76200"/>
        </p:spPr>
        <p:style>
          <a:lnRef idx="1">
            <a:schemeClr val="dk1"/>
          </a:lnRef>
          <a:fillRef idx="0">
            <a:schemeClr val="dk1"/>
          </a:fillRef>
          <a:effectRef idx="0">
            <a:schemeClr val="dk1"/>
          </a:effectRef>
          <a:fontRef idx="minor">
            <a:schemeClr val="tx1"/>
          </a:fontRef>
        </p:style>
      </p:cxnSp>
      <p:pic>
        <p:nvPicPr>
          <p:cNvPr id="2052" name="Picture 4" descr="カプコン ロゴ - 「ストリートファイター」新たに実写映画化、カプコンと米レジェンダリー共同制作 [画像ギャラリー 1/3] - 映画ナタリー">
            <a:extLst>
              <a:ext uri="{FF2B5EF4-FFF2-40B4-BE49-F238E27FC236}">
                <a16:creationId xmlns:a16="http://schemas.microsoft.com/office/drawing/2014/main" id="{00C9FE93-8A65-45D8-A725-651E2A962C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8059" y="4002320"/>
            <a:ext cx="2499877" cy="8066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セガ - Wikipedia">
            <a:extLst>
              <a:ext uri="{FF2B5EF4-FFF2-40B4-BE49-F238E27FC236}">
                <a16:creationId xmlns:a16="http://schemas.microsoft.com/office/drawing/2014/main" id="{B08D13DC-2CFB-4F96-9C51-E68E8604C5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059" y="4964848"/>
            <a:ext cx="1993484" cy="6644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バンダイナムコグループが新ロゴとブランドムービー2作品を公開">
            <a:extLst>
              <a:ext uri="{FF2B5EF4-FFF2-40B4-BE49-F238E27FC236}">
                <a16:creationId xmlns:a16="http://schemas.microsoft.com/office/drawing/2014/main" id="{B7736176-E3EA-4651-B1D9-84965FB027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5042" y="5877999"/>
            <a:ext cx="3111909" cy="77797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3B8C37F-8B5F-4EF7-9DFF-745E28E7C8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1303" y="2896926"/>
            <a:ext cx="3097156" cy="26858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株式会社ゲームフリークの貴重コメントで紹介！ トレーナーズレアを手に入れよう！ | ポケモンカードゲーム公式ホームページ">
            <a:extLst>
              <a:ext uri="{FF2B5EF4-FFF2-40B4-BE49-F238E27FC236}">
                <a16:creationId xmlns:a16="http://schemas.microsoft.com/office/drawing/2014/main" id="{2ED25C4C-DEB7-48CC-9288-C86BE021EE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84690" y="3351186"/>
            <a:ext cx="4205748" cy="64838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株式会社モノリスソフトの詳細情報｜ゲーム業界の求人・転職・中途採用情報なら【ファミキャリ！】">
            <a:extLst>
              <a:ext uri="{FF2B5EF4-FFF2-40B4-BE49-F238E27FC236}">
                <a16:creationId xmlns:a16="http://schemas.microsoft.com/office/drawing/2014/main" id="{DEA2B2F7-A422-4976-8BF4-DC00ACB2D3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16584" y="4072026"/>
            <a:ext cx="2718412" cy="135920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犬たまご | COMPANY | ハル研究所">
            <a:extLst>
              <a:ext uri="{FF2B5EF4-FFF2-40B4-BE49-F238E27FC236}">
                <a16:creationId xmlns:a16="http://schemas.microsoft.com/office/drawing/2014/main" id="{365B9129-F8ED-4A24-BC71-72F642EE4C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5135" y="5189624"/>
            <a:ext cx="1809811" cy="137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49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nodeType="with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fade">
                                      <p:cBhvr>
                                        <p:cTn id="16" dur="500"/>
                                        <p:tgtEl>
                                          <p:spTgt spid="2054"/>
                                        </p:tgtEl>
                                      </p:cBhvr>
                                    </p:animEffect>
                                  </p:childTnLst>
                                </p:cTn>
                              </p:par>
                              <p:par>
                                <p:cTn id="17" presetID="10" presetClass="entr" presetSubtype="0" fill="hold" nodeType="with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fade">
                                      <p:cBhvr>
                                        <p:cTn id="19" dur="500"/>
                                        <p:tgtEl>
                                          <p:spTgt spid="205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fade">
                                      <p:cBhvr>
                                        <p:cTn id="30" dur="500"/>
                                        <p:tgtEl>
                                          <p:spTgt spid="2058"/>
                                        </p:tgtEl>
                                      </p:cBhvr>
                                    </p:animEffect>
                                  </p:childTnLst>
                                </p:cTn>
                              </p:par>
                              <p:par>
                                <p:cTn id="31" presetID="10" presetClass="entr" presetSubtype="0" fill="hold" nodeType="withEffect">
                                  <p:stCondLst>
                                    <p:cond delay="0"/>
                                  </p:stCondLst>
                                  <p:childTnLst>
                                    <p:set>
                                      <p:cBhvr>
                                        <p:cTn id="32" dur="1" fill="hold">
                                          <p:stCondLst>
                                            <p:cond delay="0"/>
                                          </p:stCondLst>
                                        </p:cTn>
                                        <p:tgtEl>
                                          <p:spTgt spid="2064"/>
                                        </p:tgtEl>
                                        <p:attrNameLst>
                                          <p:attrName>style.visibility</p:attrName>
                                        </p:attrNameLst>
                                      </p:cBhvr>
                                      <p:to>
                                        <p:strVal val="visible"/>
                                      </p:to>
                                    </p:set>
                                    <p:animEffect transition="in" filter="fade">
                                      <p:cBhvr>
                                        <p:cTn id="33" dur="500"/>
                                        <p:tgtEl>
                                          <p:spTgt spid="2064"/>
                                        </p:tgtEl>
                                      </p:cBhvr>
                                    </p:animEffect>
                                  </p:childTnLst>
                                </p:cTn>
                              </p:par>
                              <p:par>
                                <p:cTn id="34" presetID="10" presetClass="entr" presetSubtype="0" fill="hold" nodeType="withEffect">
                                  <p:stCondLst>
                                    <p:cond delay="0"/>
                                  </p:stCondLst>
                                  <p:childTnLst>
                                    <p:set>
                                      <p:cBhvr>
                                        <p:cTn id="35" dur="1" fill="hold">
                                          <p:stCondLst>
                                            <p:cond delay="0"/>
                                          </p:stCondLst>
                                        </p:cTn>
                                        <p:tgtEl>
                                          <p:spTgt spid="2066"/>
                                        </p:tgtEl>
                                        <p:attrNameLst>
                                          <p:attrName>style.visibility</p:attrName>
                                        </p:attrNameLst>
                                      </p:cBhvr>
                                      <p:to>
                                        <p:strVal val="visible"/>
                                      </p:to>
                                    </p:set>
                                    <p:animEffect transition="in" filter="fade">
                                      <p:cBhvr>
                                        <p:cTn id="36" dur="500"/>
                                        <p:tgtEl>
                                          <p:spTgt spid="2066"/>
                                        </p:tgtEl>
                                      </p:cBhvr>
                                    </p:animEffect>
                                  </p:childTnLst>
                                </p:cTn>
                              </p:par>
                              <p:par>
                                <p:cTn id="37" presetID="10" presetClass="entr" presetSubtype="0" fill="hold" nodeType="withEffect">
                                  <p:stCondLst>
                                    <p:cond delay="0"/>
                                  </p:stCondLst>
                                  <p:childTnLst>
                                    <p:set>
                                      <p:cBhvr>
                                        <p:cTn id="38" dur="1" fill="hold">
                                          <p:stCondLst>
                                            <p:cond delay="0"/>
                                          </p:stCondLst>
                                        </p:cTn>
                                        <p:tgtEl>
                                          <p:spTgt spid="2068"/>
                                        </p:tgtEl>
                                        <p:attrNameLst>
                                          <p:attrName>style.visibility</p:attrName>
                                        </p:attrNameLst>
                                      </p:cBhvr>
                                      <p:to>
                                        <p:strVal val="visible"/>
                                      </p:to>
                                    </p:set>
                                    <p:animEffect transition="in" filter="fade">
                                      <p:cBhvr>
                                        <p:cTn id="39" dur="500"/>
                                        <p:tgtEl>
                                          <p:spTgt spid="2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67059" y="958329"/>
            <a:ext cx="1128567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実際の就活の流れ</a:t>
            </a:r>
          </a:p>
        </p:txBody>
      </p:sp>
      <p:sp>
        <p:nvSpPr>
          <p:cNvPr id="13" name="テキスト ボックス 12">
            <a:extLst>
              <a:ext uri="{FF2B5EF4-FFF2-40B4-BE49-F238E27FC236}">
                <a16:creationId xmlns:a16="http://schemas.microsoft.com/office/drawing/2014/main" id="{4081985D-69F9-4443-9BF9-8041AC5F0AEB}"/>
              </a:ext>
            </a:extLst>
          </p:cNvPr>
          <p:cNvSpPr txBox="1"/>
          <p:nvPr/>
        </p:nvSpPr>
        <p:spPr>
          <a:xfrm flipH="1">
            <a:off x="467059" y="1989091"/>
            <a:ext cx="11285670" cy="40318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1.</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アピールするゲーム作品の制作</a:t>
            </a:r>
            <a:endPar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2.</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ポートフォリオの作成</a:t>
            </a:r>
            <a:endPar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3.</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会社のエントリーシート作成＆提出</a:t>
            </a:r>
            <a:endPar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4.</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面接練習</a:t>
            </a:r>
            <a:endPar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5.</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書類選考通過</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or</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落選</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落選の場合は</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2</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または</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3</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に戻る</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50" charset="-128"/>
                <a:cs typeface="+mn-cs"/>
              </a:rPr>
              <a:t>6.SPI</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学力テスト</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en-US" altLang="ja-JP" sz="3200" dirty="0">
                <a:solidFill>
                  <a:prstClr val="black"/>
                </a:solidFill>
                <a:latin typeface="Calibri" panose="020F0502020204030204"/>
                <a:ea typeface="游ゴシック" panose="020B0400000000000000" pitchFamily="50" charset="-128"/>
              </a:rPr>
              <a:t>※</a:t>
            </a:r>
            <a:r>
              <a:rPr kumimoji="1" lang="ja-JP" altLang="en-US" sz="3200" dirty="0">
                <a:solidFill>
                  <a:prstClr val="black"/>
                </a:solidFill>
                <a:latin typeface="Calibri" panose="020F0502020204030204"/>
                <a:ea typeface="游ゴシック" panose="020B0400000000000000" pitchFamily="50" charset="-128"/>
              </a:rPr>
              <a:t>会社による</a:t>
            </a:r>
            <a:endPar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7.</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面接</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会社によって面接の回数は変わる</a:t>
            </a: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8.</a:t>
            </a:r>
            <a:r>
              <a:rPr kumimoji="1" lang="ja-JP" altLang="en-US"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内定</a:t>
            </a:r>
          </a:p>
        </p:txBody>
      </p:sp>
      <p:sp>
        <p:nvSpPr>
          <p:cNvPr id="5" name="テキスト ボックス 4">
            <a:extLst>
              <a:ext uri="{FF2B5EF4-FFF2-40B4-BE49-F238E27FC236}">
                <a16:creationId xmlns:a16="http://schemas.microsoft.com/office/drawing/2014/main" id="{4DD0C8AD-E414-4BE2-B69A-A8CB85A01EA3}"/>
              </a:ext>
            </a:extLst>
          </p:cNvPr>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ゲーム業界に入るためには</a:t>
            </a:r>
          </a:p>
        </p:txBody>
      </p:sp>
    </p:spTree>
    <p:extLst>
      <p:ext uri="{BB962C8B-B14F-4D97-AF65-F5344CB8AC3E}">
        <p14:creationId xmlns:p14="http://schemas.microsoft.com/office/powerpoint/2010/main" val="2802844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ゲーム業界に入るためには</a:t>
            </a:r>
          </a:p>
        </p:txBody>
      </p:sp>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53165" y="962713"/>
            <a:ext cx="11285670" cy="707886"/>
          </a:xfrm>
          <a:prstGeom prst="rect">
            <a:avLst/>
          </a:prstGeom>
          <a:noFill/>
        </p:spPr>
        <p:txBody>
          <a:bodyPr wrap="square" rtlCol="0">
            <a:spAutoFit/>
          </a:bodyPr>
          <a:lstStyle/>
          <a:p>
            <a:r>
              <a:rPr kumimoji="1" lang="ja-JP" altLang="en-US" sz="4000" dirty="0"/>
              <a:t>立ちはだかる課題</a:t>
            </a:r>
            <a:endParaRPr kumimoji="1" lang="en-US" altLang="ja-JP" sz="4000" dirty="0"/>
          </a:p>
        </p:txBody>
      </p:sp>
      <p:sp>
        <p:nvSpPr>
          <p:cNvPr id="27" name="Text 3">
            <a:extLst>
              <a:ext uri="{FF2B5EF4-FFF2-40B4-BE49-F238E27FC236}">
                <a16:creationId xmlns:a16="http://schemas.microsoft.com/office/drawing/2014/main" id="{5A182AFF-6014-491E-B23E-DCD551DFA51E}"/>
              </a:ext>
            </a:extLst>
          </p:cNvPr>
          <p:cNvSpPr/>
          <p:nvPr/>
        </p:nvSpPr>
        <p:spPr>
          <a:xfrm>
            <a:off x="2414635" y="2884646"/>
            <a:ext cx="3211235" cy="1088708"/>
          </a:xfrm>
          <a:prstGeom prst="rect">
            <a:avLst/>
          </a:prstGeom>
          <a:noFill/>
          <a:ln/>
        </p:spPr>
        <p:txBody>
          <a:bodyPr wrap="square" lIns="0" tIns="0" rIns="0" bIns="0" rtlCol="0" anchor="t"/>
          <a:lstStyle/>
          <a:p>
            <a:pPr marL="0" indent="0">
              <a:lnSpc>
                <a:spcPts val="2850"/>
              </a:lnSpc>
              <a:buNone/>
            </a:pPr>
            <a:endParaRPr lang="en-US" sz="1750" dirty="0">
              <a:latin typeface="+mn-ea"/>
            </a:endParaRPr>
          </a:p>
        </p:txBody>
      </p:sp>
      <p:sp>
        <p:nvSpPr>
          <p:cNvPr id="34" name="Text 2">
            <a:extLst>
              <a:ext uri="{FF2B5EF4-FFF2-40B4-BE49-F238E27FC236}">
                <a16:creationId xmlns:a16="http://schemas.microsoft.com/office/drawing/2014/main" id="{D4323194-8916-4C78-9A1B-FCC975A85ADC}"/>
              </a:ext>
            </a:extLst>
          </p:cNvPr>
          <p:cNvSpPr/>
          <p:nvPr/>
        </p:nvSpPr>
        <p:spPr>
          <a:xfrm>
            <a:off x="4208252" y="2707481"/>
            <a:ext cx="2835235" cy="354330"/>
          </a:xfrm>
          <a:prstGeom prst="rect">
            <a:avLst/>
          </a:prstGeom>
          <a:noFill/>
          <a:ln/>
        </p:spPr>
        <p:txBody>
          <a:bodyPr wrap="none" lIns="0" tIns="0" rIns="0" bIns="0" rtlCol="0" anchor="t"/>
          <a:lstStyle/>
          <a:p>
            <a:pPr>
              <a:lnSpc>
                <a:spcPts val="2750"/>
              </a:lnSpc>
            </a:pPr>
            <a:r>
              <a:rPr lang="en-US" altLang="ja-JP" sz="8000" dirty="0">
                <a:latin typeface="+mn-ea"/>
                <a:cs typeface="Instrument Sans Medium" pitchFamily="34" charset="-120"/>
              </a:rPr>
              <a:t>競争率</a:t>
            </a:r>
            <a:endParaRPr lang="en-US" altLang="ja-JP" sz="8000" dirty="0">
              <a:latin typeface="+mn-ea"/>
            </a:endParaRPr>
          </a:p>
          <a:p>
            <a:pPr marL="0" indent="0">
              <a:lnSpc>
                <a:spcPts val="2750"/>
              </a:lnSpc>
              <a:buNone/>
            </a:pPr>
            <a:endParaRPr lang="en-US" sz="8000" dirty="0">
              <a:latin typeface="+mn-ea"/>
            </a:endParaRPr>
          </a:p>
        </p:txBody>
      </p:sp>
      <p:sp>
        <p:nvSpPr>
          <p:cNvPr id="14" name="テキスト ボックス 13">
            <a:extLst>
              <a:ext uri="{FF2B5EF4-FFF2-40B4-BE49-F238E27FC236}">
                <a16:creationId xmlns:a16="http://schemas.microsoft.com/office/drawing/2014/main" id="{6E8BC51C-2182-4F7D-9173-BFB84E2A37BD}"/>
              </a:ext>
            </a:extLst>
          </p:cNvPr>
          <p:cNvSpPr txBox="1"/>
          <p:nvPr/>
        </p:nvSpPr>
        <p:spPr>
          <a:xfrm>
            <a:off x="0" y="3973354"/>
            <a:ext cx="12192000" cy="2062103"/>
          </a:xfrm>
          <a:prstGeom prst="rect">
            <a:avLst/>
          </a:prstGeom>
          <a:noFill/>
        </p:spPr>
        <p:txBody>
          <a:bodyPr wrap="square">
            <a:spAutoFit/>
          </a:bodyPr>
          <a:lstStyle/>
          <a:p>
            <a:pPr algn="l" fontAlgn="base"/>
            <a:r>
              <a:rPr lang="ja-JP" altLang="en-US" sz="3200" b="0" i="0" dirty="0">
                <a:solidFill>
                  <a:srgbClr val="666666"/>
                </a:solidFill>
                <a:effectLst/>
                <a:latin typeface="Arial" panose="020B0604020202020204" pitchFamily="34" charset="0"/>
              </a:rPr>
              <a:t>・バンダイナムコエンターテインメント</a:t>
            </a:r>
            <a:r>
              <a:rPr lang="en-US" altLang="ja-JP" sz="3200" b="0" i="0" dirty="0">
                <a:solidFill>
                  <a:srgbClr val="666666"/>
                </a:solidFill>
                <a:effectLst/>
                <a:latin typeface="Arial" panose="020B0604020202020204" pitchFamily="34" charset="0"/>
              </a:rPr>
              <a:t>…</a:t>
            </a:r>
            <a:r>
              <a:rPr lang="ja-JP" altLang="en-US" sz="3200" b="0" i="0" dirty="0">
                <a:solidFill>
                  <a:srgbClr val="666666"/>
                </a:solidFill>
                <a:effectLst/>
                <a:latin typeface="Arial" panose="020B0604020202020204" pitchFamily="34" charset="0"/>
              </a:rPr>
              <a:t>約</a:t>
            </a:r>
            <a:r>
              <a:rPr lang="en-US" altLang="ja-JP" sz="3200" b="0" i="0" dirty="0">
                <a:solidFill>
                  <a:srgbClr val="666666"/>
                </a:solidFill>
                <a:effectLst/>
                <a:latin typeface="Arial" panose="020B0604020202020204" pitchFamily="34" charset="0"/>
              </a:rPr>
              <a:t>57.6</a:t>
            </a:r>
            <a:r>
              <a:rPr lang="ja-JP" altLang="en-US" sz="3200" b="0" i="0" dirty="0">
                <a:solidFill>
                  <a:srgbClr val="666666"/>
                </a:solidFill>
                <a:effectLst/>
                <a:latin typeface="Arial" panose="020B0604020202020204" pitchFamily="34" charset="0"/>
              </a:rPr>
              <a:t>倍（</a:t>
            </a:r>
            <a:r>
              <a:rPr lang="en-US" altLang="ja-JP" sz="3200" b="0" i="0" dirty="0">
                <a:solidFill>
                  <a:srgbClr val="666666"/>
                </a:solidFill>
                <a:effectLst/>
                <a:latin typeface="Arial" panose="020B0604020202020204" pitchFamily="34" charset="0"/>
              </a:rPr>
              <a:t>3000/52</a:t>
            </a:r>
            <a:r>
              <a:rPr lang="ja-JP" altLang="en-US" sz="3200" b="0" i="0" dirty="0">
                <a:solidFill>
                  <a:srgbClr val="666666"/>
                </a:solidFill>
                <a:effectLst/>
                <a:latin typeface="Arial" panose="020B0604020202020204" pitchFamily="34" charset="0"/>
              </a:rPr>
              <a:t>）</a:t>
            </a:r>
          </a:p>
          <a:p>
            <a:pPr algn="l" fontAlgn="base"/>
            <a:r>
              <a:rPr lang="ja-JP" altLang="en-US" sz="3200" b="0" i="0" dirty="0">
                <a:solidFill>
                  <a:srgbClr val="666666"/>
                </a:solidFill>
                <a:effectLst/>
                <a:latin typeface="Arial" panose="020B0604020202020204" pitchFamily="34" charset="0"/>
              </a:rPr>
              <a:t>・スクウェア・エニックス</a:t>
            </a:r>
            <a:r>
              <a:rPr lang="en-US" altLang="ja-JP" sz="3200" b="0" i="0" dirty="0">
                <a:solidFill>
                  <a:srgbClr val="666666"/>
                </a:solidFill>
                <a:effectLst/>
                <a:latin typeface="Arial" panose="020B0604020202020204" pitchFamily="34" charset="0"/>
              </a:rPr>
              <a:t>…</a:t>
            </a:r>
            <a:r>
              <a:rPr lang="ja-JP" altLang="en-US" sz="3200" b="0" i="0" dirty="0">
                <a:solidFill>
                  <a:srgbClr val="666666"/>
                </a:solidFill>
                <a:effectLst/>
                <a:latin typeface="Arial" panose="020B0604020202020204" pitchFamily="34" charset="0"/>
              </a:rPr>
              <a:t>約</a:t>
            </a:r>
            <a:r>
              <a:rPr lang="en-US" altLang="ja-JP" sz="3200" b="0" i="0" dirty="0">
                <a:solidFill>
                  <a:srgbClr val="666666"/>
                </a:solidFill>
                <a:effectLst/>
                <a:latin typeface="Arial" panose="020B0604020202020204" pitchFamily="34" charset="0"/>
              </a:rPr>
              <a:t>69.7</a:t>
            </a:r>
            <a:r>
              <a:rPr lang="ja-JP" altLang="en-US" sz="3200" b="0" i="0" dirty="0">
                <a:solidFill>
                  <a:srgbClr val="666666"/>
                </a:solidFill>
                <a:effectLst/>
                <a:latin typeface="Arial" panose="020B0604020202020204" pitchFamily="34" charset="0"/>
              </a:rPr>
              <a:t>倍（</a:t>
            </a:r>
            <a:r>
              <a:rPr lang="en-US" altLang="ja-JP" sz="3200" b="0" i="0" dirty="0">
                <a:solidFill>
                  <a:srgbClr val="666666"/>
                </a:solidFill>
                <a:effectLst/>
                <a:latin typeface="Arial" panose="020B0604020202020204" pitchFamily="34" charset="0"/>
              </a:rPr>
              <a:t>3000/43</a:t>
            </a:r>
            <a:r>
              <a:rPr lang="ja-JP" altLang="en-US" sz="3200" b="0" i="0" dirty="0">
                <a:solidFill>
                  <a:srgbClr val="666666"/>
                </a:solidFill>
                <a:effectLst/>
                <a:latin typeface="Arial" panose="020B0604020202020204" pitchFamily="34" charset="0"/>
              </a:rPr>
              <a:t>）</a:t>
            </a:r>
          </a:p>
          <a:p>
            <a:pPr algn="l" fontAlgn="base"/>
            <a:r>
              <a:rPr lang="ja-JP" altLang="en-US" sz="3200" b="0" i="0" dirty="0">
                <a:solidFill>
                  <a:srgbClr val="666666"/>
                </a:solidFill>
                <a:effectLst/>
                <a:latin typeface="Arial" panose="020B0604020202020204" pitchFamily="34" charset="0"/>
              </a:rPr>
              <a:t>・コナミデジタルエンタテインメント</a:t>
            </a:r>
            <a:r>
              <a:rPr lang="en-US" altLang="ja-JP" sz="3200" b="0" i="0" dirty="0">
                <a:solidFill>
                  <a:srgbClr val="666666"/>
                </a:solidFill>
                <a:effectLst/>
                <a:latin typeface="Arial" panose="020B0604020202020204" pitchFamily="34" charset="0"/>
              </a:rPr>
              <a:t>…</a:t>
            </a:r>
            <a:r>
              <a:rPr lang="ja-JP" altLang="en-US" sz="3200" b="0" i="0" dirty="0">
                <a:solidFill>
                  <a:srgbClr val="666666"/>
                </a:solidFill>
                <a:effectLst/>
                <a:latin typeface="Arial" panose="020B0604020202020204" pitchFamily="34" charset="0"/>
              </a:rPr>
              <a:t>約</a:t>
            </a:r>
            <a:r>
              <a:rPr lang="en-US" altLang="ja-JP" sz="3200" b="0" i="0" dirty="0">
                <a:solidFill>
                  <a:srgbClr val="666666"/>
                </a:solidFill>
                <a:effectLst/>
                <a:latin typeface="Arial" panose="020B0604020202020204" pitchFamily="34" charset="0"/>
              </a:rPr>
              <a:t>19.3</a:t>
            </a:r>
            <a:r>
              <a:rPr lang="ja-JP" altLang="en-US" sz="3200" b="0" i="0" dirty="0">
                <a:solidFill>
                  <a:srgbClr val="666666"/>
                </a:solidFill>
                <a:effectLst/>
                <a:latin typeface="Arial" panose="020B0604020202020204" pitchFamily="34" charset="0"/>
              </a:rPr>
              <a:t>倍（</a:t>
            </a:r>
            <a:r>
              <a:rPr lang="en-US" altLang="ja-JP" sz="3200" b="0" i="0" dirty="0">
                <a:solidFill>
                  <a:srgbClr val="666666"/>
                </a:solidFill>
                <a:effectLst/>
                <a:latin typeface="Arial" panose="020B0604020202020204" pitchFamily="34" charset="0"/>
              </a:rPr>
              <a:t>3000/155</a:t>
            </a:r>
            <a:r>
              <a:rPr lang="ja-JP" altLang="en-US" sz="3200" b="0" i="0" dirty="0">
                <a:solidFill>
                  <a:srgbClr val="666666"/>
                </a:solidFill>
                <a:effectLst/>
                <a:latin typeface="Arial" panose="020B0604020202020204" pitchFamily="34" charset="0"/>
              </a:rPr>
              <a:t>）</a:t>
            </a:r>
          </a:p>
          <a:p>
            <a:pPr algn="l" fontAlgn="base"/>
            <a:r>
              <a:rPr lang="ja-JP" altLang="en-US" sz="3200" b="0" i="0" dirty="0">
                <a:solidFill>
                  <a:srgbClr val="666666"/>
                </a:solidFill>
                <a:effectLst/>
                <a:latin typeface="Arial" panose="020B0604020202020204" pitchFamily="34" charset="0"/>
              </a:rPr>
              <a:t>・カプコン</a:t>
            </a:r>
            <a:r>
              <a:rPr lang="en-US" altLang="ja-JP" sz="3200" b="0" i="0" dirty="0">
                <a:solidFill>
                  <a:srgbClr val="666666"/>
                </a:solidFill>
                <a:effectLst/>
                <a:latin typeface="Arial" panose="020B0604020202020204" pitchFamily="34" charset="0"/>
              </a:rPr>
              <a:t>…</a:t>
            </a:r>
            <a:r>
              <a:rPr lang="ja-JP" altLang="en-US" sz="3200" b="0" i="0" dirty="0">
                <a:solidFill>
                  <a:srgbClr val="666666"/>
                </a:solidFill>
                <a:effectLst/>
                <a:latin typeface="Arial" panose="020B0604020202020204" pitchFamily="34" charset="0"/>
              </a:rPr>
              <a:t>約</a:t>
            </a:r>
            <a:r>
              <a:rPr lang="en-US" altLang="ja-JP" sz="3200" b="0" i="0" dirty="0">
                <a:solidFill>
                  <a:srgbClr val="666666"/>
                </a:solidFill>
                <a:effectLst/>
                <a:latin typeface="Arial" panose="020B0604020202020204" pitchFamily="34" charset="0"/>
              </a:rPr>
              <a:t>37.5</a:t>
            </a:r>
            <a:r>
              <a:rPr lang="ja-JP" altLang="en-US" sz="3200" b="0" i="0" dirty="0">
                <a:solidFill>
                  <a:srgbClr val="666666"/>
                </a:solidFill>
                <a:effectLst/>
                <a:latin typeface="Arial" panose="020B0604020202020204" pitchFamily="34" charset="0"/>
              </a:rPr>
              <a:t>倍（</a:t>
            </a:r>
            <a:r>
              <a:rPr lang="en-US" altLang="ja-JP" sz="3200" b="0" i="0" dirty="0">
                <a:solidFill>
                  <a:srgbClr val="666666"/>
                </a:solidFill>
                <a:effectLst/>
                <a:latin typeface="Arial" panose="020B0604020202020204" pitchFamily="34" charset="0"/>
              </a:rPr>
              <a:t>3000/80</a:t>
            </a:r>
            <a:r>
              <a:rPr lang="ja-JP" altLang="en-US" sz="3200" b="0" i="0" dirty="0">
                <a:solidFill>
                  <a:srgbClr val="666666"/>
                </a:solidFill>
                <a:effectLst/>
                <a:latin typeface="Arial" panose="020B0604020202020204" pitchFamily="34" charset="0"/>
              </a:rPr>
              <a:t>）</a:t>
            </a:r>
          </a:p>
        </p:txBody>
      </p:sp>
    </p:spTree>
    <p:extLst>
      <p:ext uri="{BB962C8B-B14F-4D97-AF65-F5344CB8AC3E}">
        <p14:creationId xmlns:p14="http://schemas.microsoft.com/office/powerpoint/2010/main" val="213461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ゲーム業界に入るためには</a:t>
            </a:r>
          </a:p>
        </p:txBody>
      </p:sp>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53165" y="962713"/>
            <a:ext cx="11285670" cy="707886"/>
          </a:xfrm>
          <a:prstGeom prst="rect">
            <a:avLst/>
          </a:prstGeom>
          <a:noFill/>
        </p:spPr>
        <p:txBody>
          <a:bodyPr wrap="square" rtlCol="0">
            <a:spAutoFit/>
          </a:bodyPr>
          <a:lstStyle/>
          <a:p>
            <a:r>
              <a:rPr kumimoji="1" lang="ja-JP" altLang="en-US" sz="4000" dirty="0"/>
              <a:t>立ちはだかる課題</a:t>
            </a:r>
            <a:endParaRPr kumimoji="1" lang="en-US" altLang="ja-JP" sz="4000" dirty="0"/>
          </a:p>
        </p:txBody>
      </p:sp>
      <p:sp>
        <p:nvSpPr>
          <p:cNvPr id="13" name="Text 5">
            <a:extLst>
              <a:ext uri="{FF2B5EF4-FFF2-40B4-BE49-F238E27FC236}">
                <a16:creationId xmlns:a16="http://schemas.microsoft.com/office/drawing/2014/main" id="{190AB822-6732-410A-8293-3645D78C527A}"/>
              </a:ext>
            </a:extLst>
          </p:cNvPr>
          <p:cNvSpPr/>
          <p:nvPr/>
        </p:nvSpPr>
        <p:spPr>
          <a:xfrm>
            <a:off x="3887946" y="2600656"/>
            <a:ext cx="2835235" cy="354330"/>
          </a:xfrm>
          <a:prstGeom prst="rect">
            <a:avLst/>
          </a:prstGeom>
          <a:noFill/>
          <a:ln/>
        </p:spPr>
        <p:txBody>
          <a:bodyPr wrap="none" lIns="0" tIns="0" rIns="0" bIns="0" rtlCol="0" anchor="t"/>
          <a:lstStyle/>
          <a:p>
            <a:pPr marL="0" indent="0">
              <a:lnSpc>
                <a:spcPts val="2750"/>
              </a:lnSpc>
              <a:buNone/>
            </a:pPr>
            <a:r>
              <a:rPr lang="en-US" sz="7200" dirty="0">
                <a:latin typeface="+mn-ea"/>
                <a:cs typeface="Instrument Sans Medium" pitchFamily="34" charset="-120"/>
              </a:rPr>
              <a:t>採用基準</a:t>
            </a:r>
            <a:endParaRPr lang="en-US" sz="7200" dirty="0">
              <a:latin typeface="+mn-ea"/>
            </a:endParaRPr>
          </a:p>
        </p:txBody>
      </p:sp>
      <p:pic>
        <p:nvPicPr>
          <p:cNvPr id="5122" name="Picture 2" descr="やる気に燃える人のイラスト（男性） | かわいいフリー素材集 いらすとや">
            <a:extLst>
              <a:ext uri="{FF2B5EF4-FFF2-40B4-BE49-F238E27FC236}">
                <a16:creationId xmlns:a16="http://schemas.microsoft.com/office/drawing/2014/main" id="{1459AA67-BE0C-49E0-95F1-11CB132E22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2355" y="3429000"/>
            <a:ext cx="2903220" cy="31856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楽しく同僚と話す会社員のイラスト | かわいいフリー素材集 いらすとや">
            <a:extLst>
              <a:ext uri="{FF2B5EF4-FFF2-40B4-BE49-F238E27FC236}">
                <a16:creationId xmlns:a16="http://schemas.microsoft.com/office/drawing/2014/main" id="{1AE7398B-9A42-43A4-8598-14BD84E711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3986" y="3551933"/>
            <a:ext cx="3318389" cy="31856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コミュニケーションが苦手な人のイラスト | かわいいフリー素材集 いらすとや">
            <a:extLst>
              <a:ext uri="{FF2B5EF4-FFF2-40B4-BE49-F238E27FC236}">
                <a16:creationId xmlns:a16="http://schemas.microsoft.com/office/drawing/2014/main" id="{FBF5E029-588C-428B-9E3C-D64311FE32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0822" y="4446639"/>
            <a:ext cx="2168013" cy="2168013"/>
          </a:xfrm>
          <a:prstGeom prst="rect">
            <a:avLst/>
          </a:prstGeom>
          <a:noFill/>
          <a:extLst>
            <a:ext uri="{909E8E84-426E-40DD-AFC4-6F175D3DCCD1}">
              <a14:hiddenFill xmlns:a14="http://schemas.microsoft.com/office/drawing/2010/main">
                <a:solidFill>
                  <a:srgbClr val="FFFFFF"/>
                </a:solidFill>
              </a14:hiddenFill>
            </a:ext>
          </a:extLst>
        </p:spPr>
      </p:pic>
      <p:sp>
        <p:nvSpPr>
          <p:cNvPr id="3" name="乗算記号 2">
            <a:extLst>
              <a:ext uri="{FF2B5EF4-FFF2-40B4-BE49-F238E27FC236}">
                <a16:creationId xmlns:a16="http://schemas.microsoft.com/office/drawing/2014/main" id="{34C9BF07-111C-43DB-9BE8-8DE8401E2311}"/>
              </a:ext>
            </a:extLst>
          </p:cNvPr>
          <p:cNvSpPr/>
          <p:nvPr/>
        </p:nvSpPr>
        <p:spPr>
          <a:xfrm>
            <a:off x="9202994" y="4114800"/>
            <a:ext cx="2816941" cy="2743200"/>
          </a:xfrm>
          <a:prstGeom prst="mathMultiply">
            <a:avLst>
              <a:gd name="adj1" fmla="val 1115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405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nodeType="withEffect">
                                  <p:stCondLst>
                                    <p:cond delay="0"/>
                                  </p:stCondLst>
                                  <p:childTnLst>
                                    <p:set>
                                      <p:cBhvr>
                                        <p:cTn id="9" dur="1" fill="hold">
                                          <p:stCondLst>
                                            <p:cond delay="0"/>
                                          </p:stCondLst>
                                        </p:cTn>
                                        <p:tgtEl>
                                          <p:spTgt spid="5124"/>
                                        </p:tgtEl>
                                        <p:attrNameLst>
                                          <p:attrName>style.visibility</p:attrName>
                                        </p:attrNameLst>
                                      </p:cBhvr>
                                      <p:to>
                                        <p:strVal val="visible"/>
                                      </p:to>
                                    </p:set>
                                    <p:animEffect transition="in" filter="fade">
                                      <p:cBhvr>
                                        <p:cTn id="10" dur="500"/>
                                        <p:tgtEl>
                                          <p:spTgt spid="51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500"/>
                                        <p:tgtEl>
                                          <p:spTgt spid="51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テキスト ボックス 10"/>
          <p:cNvSpPr txBox="1"/>
          <p:nvPr/>
        </p:nvSpPr>
        <p:spPr>
          <a:xfrm>
            <a:off x="138186" y="120414"/>
            <a:ext cx="5240638" cy="430887"/>
          </a:xfrm>
          <a:prstGeom prst="rect">
            <a:avLst/>
          </a:prstGeom>
          <a:noFill/>
        </p:spPr>
        <p:txBody>
          <a:bodyPr wrap="square" rtlCol="0">
            <a:spAutoFit/>
          </a:bodyPr>
          <a:lstStyle/>
          <a:p>
            <a:r>
              <a:rPr lang="ja-JP" altLang="en-US" sz="2200" b="1" dirty="0">
                <a:solidFill>
                  <a:schemeClr val="bg1"/>
                </a:solidFill>
                <a:latin typeface="BIZ UDPゴシック" panose="020B0400000000000000" pitchFamily="50" charset="-128"/>
                <a:ea typeface="BIZ UDPゴシック" panose="020B0400000000000000" pitchFamily="50" charset="-128"/>
              </a:rPr>
              <a:t>ゲーム業界に入るためには</a:t>
            </a:r>
          </a:p>
        </p:txBody>
      </p:sp>
      <p:sp>
        <p:nvSpPr>
          <p:cNvPr id="2" name="テキスト ボックス 1">
            <a:extLst>
              <a:ext uri="{FF2B5EF4-FFF2-40B4-BE49-F238E27FC236}">
                <a16:creationId xmlns:a16="http://schemas.microsoft.com/office/drawing/2014/main" id="{A4AC1D2B-6060-4C03-8822-E470D4A026EE}"/>
              </a:ext>
            </a:extLst>
          </p:cNvPr>
          <p:cNvSpPr txBox="1"/>
          <p:nvPr/>
        </p:nvSpPr>
        <p:spPr>
          <a:xfrm flipH="1">
            <a:off x="453165" y="962713"/>
            <a:ext cx="11285670" cy="707886"/>
          </a:xfrm>
          <a:prstGeom prst="rect">
            <a:avLst/>
          </a:prstGeom>
          <a:noFill/>
        </p:spPr>
        <p:txBody>
          <a:bodyPr wrap="square" rtlCol="0">
            <a:spAutoFit/>
          </a:bodyPr>
          <a:lstStyle/>
          <a:p>
            <a:r>
              <a:rPr kumimoji="1" lang="ja-JP" altLang="en-US" sz="4000" dirty="0"/>
              <a:t>立ちはだかる課題</a:t>
            </a:r>
            <a:endParaRPr kumimoji="1" lang="en-US" altLang="ja-JP" sz="4000" dirty="0"/>
          </a:p>
        </p:txBody>
      </p:sp>
      <p:sp>
        <p:nvSpPr>
          <p:cNvPr id="32" name="Text 8">
            <a:extLst>
              <a:ext uri="{FF2B5EF4-FFF2-40B4-BE49-F238E27FC236}">
                <a16:creationId xmlns:a16="http://schemas.microsoft.com/office/drawing/2014/main" id="{C15E0F50-3BBC-44AA-8039-6C6D61A97169}"/>
              </a:ext>
            </a:extLst>
          </p:cNvPr>
          <p:cNvSpPr/>
          <p:nvPr/>
        </p:nvSpPr>
        <p:spPr>
          <a:xfrm>
            <a:off x="3494529" y="2662118"/>
            <a:ext cx="2835235" cy="354330"/>
          </a:xfrm>
          <a:prstGeom prst="rect">
            <a:avLst/>
          </a:prstGeom>
          <a:noFill/>
          <a:ln/>
        </p:spPr>
        <p:txBody>
          <a:bodyPr wrap="none" lIns="0" tIns="0" rIns="0" bIns="0" rtlCol="0" anchor="t"/>
          <a:lstStyle/>
          <a:p>
            <a:pPr marL="0" indent="0">
              <a:lnSpc>
                <a:spcPts val="2750"/>
              </a:lnSpc>
              <a:buNone/>
            </a:pPr>
            <a:r>
              <a:rPr lang="en-US" sz="6000" dirty="0">
                <a:latin typeface="+mn-ea"/>
                <a:cs typeface="Instrument Sans Medium" pitchFamily="34" charset="-120"/>
              </a:rPr>
              <a:t>選考プロセス</a:t>
            </a:r>
            <a:endParaRPr lang="en-US" sz="6000" dirty="0">
              <a:latin typeface="+mn-ea"/>
            </a:endParaRPr>
          </a:p>
        </p:txBody>
      </p:sp>
      <p:sp>
        <p:nvSpPr>
          <p:cNvPr id="33" name="Text 9">
            <a:extLst>
              <a:ext uri="{FF2B5EF4-FFF2-40B4-BE49-F238E27FC236}">
                <a16:creationId xmlns:a16="http://schemas.microsoft.com/office/drawing/2014/main" id="{BF0BD98B-43DB-428C-B09A-E942F9793522}"/>
              </a:ext>
            </a:extLst>
          </p:cNvPr>
          <p:cNvSpPr/>
          <p:nvPr/>
        </p:nvSpPr>
        <p:spPr>
          <a:xfrm>
            <a:off x="2200751" y="2476381"/>
            <a:ext cx="7102793" cy="725805"/>
          </a:xfrm>
          <a:prstGeom prst="rect">
            <a:avLst/>
          </a:prstGeom>
          <a:noFill/>
          <a:ln/>
        </p:spPr>
        <p:txBody>
          <a:bodyPr wrap="square" lIns="0" tIns="0" rIns="0" bIns="0" rtlCol="0" anchor="t"/>
          <a:lstStyle/>
          <a:p>
            <a:pPr marL="0" indent="0">
              <a:lnSpc>
                <a:spcPts val="2850"/>
              </a:lnSpc>
              <a:buNone/>
            </a:pPr>
            <a:endParaRPr lang="en-US" sz="1750" dirty="0">
              <a:solidFill>
                <a:schemeClr val="bg1"/>
              </a:solidFill>
              <a:latin typeface="+mn-ea"/>
              <a:cs typeface="Inter" pitchFamily="34" charset="-120"/>
            </a:endParaRPr>
          </a:p>
        </p:txBody>
      </p:sp>
      <p:sp>
        <p:nvSpPr>
          <p:cNvPr id="14" name="テキスト ボックス 13">
            <a:extLst>
              <a:ext uri="{FF2B5EF4-FFF2-40B4-BE49-F238E27FC236}">
                <a16:creationId xmlns:a16="http://schemas.microsoft.com/office/drawing/2014/main" id="{D50B8E88-FF0A-4376-85B4-4CF6FD1FA437}"/>
              </a:ext>
            </a:extLst>
          </p:cNvPr>
          <p:cNvSpPr txBox="1"/>
          <p:nvPr/>
        </p:nvSpPr>
        <p:spPr>
          <a:xfrm>
            <a:off x="3209166" y="3559130"/>
            <a:ext cx="6094378" cy="212365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5.</a:t>
            </a:r>
            <a:r>
              <a:rPr kumimoji="1" lang="ja-JP" altLang="en-US" sz="4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書類選考</a:t>
            </a:r>
            <a:endParaRPr kumimoji="1" lang="en-US" altLang="ja-JP" sz="4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50" charset="-128"/>
                <a:cs typeface="+mn-cs"/>
              </a:rPr>
              <a:t>6.SPI</a:t>
            </a:r>
            <a:r>
              <a:rPr kumimoji="1" lang="en-US" altLang="ja-JP" sz="4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r>
              <a:rPr kumimoji="1" lang="ja-JP" altLang="en-US" sz="4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学力テスト</a:t>
            </a:r>
            <a:r>
              <a:rPr kumimoji="1" lang="en-US" altLang="ja-JP" sz="4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7.</a:t>
            </a:r>
            <a:r>
              <a:rPr kumimoji="1" lang="ja-JP" altLang="en-US" sz="4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面接</a:t>
            </a:r>
            <a:endParaRPr kumimoji="1" lang="en-US" altLang="ja-JP" sz="4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17074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60E6FEF533F4264490E15401CDC0B320" ma:contentTypeVersion="10" ma:contentTypeDescription="新しいドキュメントを作成します。" ma:contentTypeScope="" ma:versionID="6d595b8b55ce0757db7a8ecb8dd6cc95">
  <xsd:schema xmlns:xsd="http://www.w3.org/2001/XMLSchema" xmlns:xs="http://www.w3.org/2001/XMLSchema" xmlns:p="http://schemas.microsoft.com/office/2006/metadata/properties" xmlns:ns2="2375ff3d-7478-428d-abec-7e54612c050b" targetNamespace="http://schemas.microsoft.com/office/2006/metadata/properties" ma:root="true" ma:fieldsID="8556bb9d22f8f21533a46f092a7f5157" ns2:_="">
    <xsd:import namespace="2375ff3d-7478-428d-abec-7e54612c050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75ff3d-7478-428d-abec-7e54612c0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94A896-47DE-483F-B6A0-A49B00105000}">
  <ds:schemaRefs>
    <ds:schemaRef ds:uri="2375ff3d-7478-428d-abec-7e54612c050b"/>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B50B9D36-0719-403C-9EDE-45E29A557E09}">
  <ds:schemaRefs>
    <ds:schemaRef ds:uri="http://schemas.microsoft.com/sharepoint/v3/contenttype/forms"/>
  </ds:schemaRefs>
</ds:datastoreItem>
</file>

<file path=customXml/itemProps3.xml><?xml version="1.0" encoding="utf-8"?>
<ds:datastoreItem xmlns:ds="http://schemas.openxmlformats.org/officeDocument/2006/customXml" ds:itemID="{97E0E839-EA35-465E-9DE8-336F17FD82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75ff3d-7478-428d-abec-7e54612c05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18678</TotalTime>
  <Words>2215</Words>
  <Application>Microsoft Office PowerPoint</Application>
  <PresentationFormat>ワイド画面</PresentationFormat>
  <Paragraphs>366</Paragraphs>
  <Slides>39</Slides>
  <Notes>19</Notes>
  <HiddenSlides>1</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39</vt:i4>
      </vt:variant>
    </vt:vector>
  </HeadingPairs>
  <TitlesOfParts>
    <vt:vector size="53" baseType="lpstr">
      <vt:lpstr>Arial Black</vt:lpstr>
      <vt:lpstr>Calibri Light</vt:lpstr>
      <vt:lpstr>メイリオ</vt:lpstr>
      <vt:lpstr>Rockwell</vt:lpstr>
      <vt:lpstr>EPSON Pゴシック W7</vt:lpstr>
      <vt:lpstr>HGP創英角ｺﾞｼｯｸUB</vt:lpstr>
      <vt:lpstr>Calibri</vt:lpstr>
      <vt:lpstr>ＭＳ Ｐゴシック</vt:lpstr>
      <vt:lpstr>游ゴシック</vt:lpstr>
      <vt:lpstr>BIZ UDPゴシック</vt:lpstr>
      <vt:lpstr>Bookman Old Style</vt:lpstr>
      <vt:lpstr>Arial</vt:lpstr>
      <vt:lpstr>Office テーマ</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学校法人　大原学園</dc:title>
  <dc:creator>杉山 雅信</dc:creator>
  <cp:lastModifiedBy>opencampus</cp:lastModifiedBy>
  <cp:revision>669</cp:revision>
  <cp:lastPrinted>2018-05-10T02:47:00Z</cp:lastPrinted>
  <dcterms:created xsi:type="dcterms:W3CDTF">2018-03-20T07:27:55Z</dcterms:created>
  <dcterms:modified xsi:type="dcterms:W3CDTF">2025-04-04T06:35:47Z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0x01010060E6FEF533F4264490E15401CDC0B320</vt:lpwstr>
  </property>
</Properties>
</file>